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6" r:id="rId2"/>
    <p:sldId id="284" r:id="rId3"/>
    <p:sldId id="262" r:id="rId4"/>
    <p:sldId id="263" r:id="rId5"/>
    <p:sldId id="256" r:id="rId6"/>
    <p:sldId id="257" r:id="rId7"/>
    <p:sldId id="258" r:id="rId8"/>
    <p:sldId id="259" r:id="rId9"/>
    <p:sldId id="260" r:id="rId10"/>
    <p:sldId id="261" r:id="rId11"/>
    <p:sldId id="285" r:id="rId12"/>
    <p:sldId id="267" r:id="rId13"/>
    <p:sldId id="268" r:id="rId14"/>
    <p:sldId id="269" r:id="rId15"/>
    <p:sldId id="270" r:id="rId16"/>
    <p:sldId id="271" r:id="rId17"/>
    <p:sldId id="272" r:id="rId18"/>
    <p:sldId id="273" r:id="rId19"/>
    <p:sldId id="276" r:id="rId20"/>
    <p:sldId id="274" r:id="rId21"/>
    <p:sldId id="286" r:id="rId22"/>
    <p:sldId id="277" r:id="rId23"/>
    <p:sldId id="275" r:id="rId24"/>
    <p:sldId id="281" r:id="rId25"/>
    <p:sldId id="287" r:id="rId26"/>
    <p:sldId id="280" r:id="rId27"/>
    <p:sldId id="278" r:id="rId28"/>
    <p:sldId id="279" r:id="rId29"/>
    <p:sldId id="28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0"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850" y="515155"/>
            <a:ext cx="8596668" cy="5898524"/>
          </a:xfrm>
        </p:spPr>
        <p:txBody>
          <a:bodyPr>
            <a:normAutofit/>
          </a:bodyPr>
          <a:lstStyle/>
          <a:p>
            <a:pPr algn="ctr"/>
            <a:r>
              <a:rPr lang="fa-IR" sz="3200" b="1" dirty="0" smtClean="0">
                <a:solidFill>
                  <a:schemeClr val="tx2"/>
                </a:solidFill>
                <a:cs typeface="B Nazanin" pitchFamily="2" charset="-78"/>
              </a:rPr>
              <a:t/>
            </a:r>
            <a:br>
              <a:rPr lang="fa-IR" sz="3200" b="1" dirty="0" smtClean="0">
                <a:solidFill>
                  <a:schemeClr val="tx2"/>
                </a:solidFill>
                <a:cs typeface="B Nazanin" pitchFamily="2" charset="-78"/>
              </a:rPr>
            </a:br>
            <a:r>
              <a:rPr lang="fa-IR" sz="3200" b="1" dirty="0">
                <a:solidFill>
                  <a:schemeClr val="tx2"/>
                </a:solidFill>
                <a:cs typeface="B Nazanin" pitchFamily="2" charset="-78"/>
              </a:rPr>
              <a:t/>
            </a:r>
            <a:br>
              <a:rPr lang="fa-IR" sz="3200" b="1" dirty="0">
                <a:solidFill>
                  <a:schemeClr val="tx2"/>
                </a:solidFill>
                <a:cs typeface="B Nazanin" pitchFamily="2" charset="-78"/>
              </a:rPr>
            </a:br>
            <a:r>
              <a:rPr lang="fa-IR" sz="3200" b="1" dirty="0" smtClean="0">
                <a:solidFill>
                  <a:schemeClr val="tx2"/>
                </a:solidFill>
                <a:cs typeface="B Nazanin" pitchFamily="2" charset="-78"/>
              </a:rPr>
              <a:t>به نام خداوند جان و خرد</a:t>
            </a:r>
            <a:br>
              <a:rPr lang="fa-IR" sz="3200" b="1" dirty="0" smtClean="0">
                <a:solidFill>
                  <a:schemeClr val="tx2"/>
                </a:solidFill>
                <a:cs typeface="B Nazanin" pitchFamily="2" charset="-78"/>
              </a:rPr>
            </a:br>
            <a:r>
              <a:rPr lang="fa-IR" sz="3200" b="1" dirty="0">
                <a:solidFill>
                  <a:schemeClr val="tx2"/>
                </a:solidFill>
                <a:cs typeface="B Nazanin" pitchFamily="2" charset="-78"/>
              </a:rPr>
              <a:t/>
            </a:r>
            <a:br>
              <a:rPr lang="fa-IR" sz="3200" b="1" dirty="0">
                <a:solidFill>
                  <a:schemeClr val="tx2"/>
                </a:solidFill>
                <a:cs typeface="B Nazanin" pitchFamily="2" charset="-78"/>
              </a:rPr>
            </a:br>
            <a:r>
              <a:rPr lang="fa-IR" sz="3200" b="1" dirty="0" smtClean="0">
                <a:solidFill>
                  <a:schemeClr val="tx2"/>
                </a:solidFill>
                <a:cs typeface="B Nazanin" pitchFamily="2" charset="-78"/>
              </a:rPr>
              <a:t>جزوه درس </a:t>
            </a:r>
            <a:r>
              <a:rPr lang="fa-IR" sz="3200" b="1" dirty="0" smtClean="0">
                <a:solidFill>
                  <a:schemeClr val="tx2"/>
                </a:solidFill>
                <a:cs typeface="B Nazanin" pitchFamily="2" charset="-78"/>
              </a:rPr>
              <a:t>: زبان فارسی</a:t>
            </a:r>
            <a:br>
              <a:rPr lang="fa-IR" sz="3200" b="1" dirty="0" smtClean="0">
                <a:solidFill>
                  <a:schemeClr val="tx2"/>
                </a:solidFill>
                <a:cs typeface="B Nazanin" pitchFamily="2" charset="-78"/>
              </a:rPr>
            </a:br>
            <a:r>
              <a:rPr lang="fa-IR" sz="3200" b="1" dirty="0" smtClean="0">
                <a:solidFill>
                  <a:schemeClr val="tx2"/>
                </a:solidFill>
                <a:cs typeface="B Nazanin" pitchFamily="2" charset="-78"/>
              </a:rPr>
              <a:t/>
            </a:r>
            <a:br>
              <a:rPr lang="fa-IR" sz="3200" b="1" dirty="0" smtClean="0">
                <a:solidFill>
                  <a:schemeClr val="tx2"/>
                </a:solidFill>
                <a:cs typeface="B Nazanin" pitchFamily="2" charset="-78"/>
              </a:rPr>
            </a:br>
            <a:r>
              <a:rPr lang="fa-IR" b="1" dirty="0" smtClean="0">
                <a:solidFill>
                  <a:schemeClr val="accent4">
                    <a:lumMod val="75000"/>
                  </a:schemeClr>
                </a:solidFill>
                <a:cs typeface="B Nazanin" pitchFamily="2" charset="-78"/>
              </a:rPr>
              <a:t>مدرس :علی </a:t>
            </a:r>
            <a:r>
              <a:rPr lang="fa-IR" b="1" dirty="0" smtClean="0">
                <a:solidFill>
                  <a:schemeClr val="accent4">
                    <a:lumMod val="75000"/>
                  </a:schemeClr>
                </a:solidFill>
                <a:cs typeface="B Nazanin" pitchFamily="2" charset="-78"/>
              </a:rPr>
              <a:t>ریسانی </a:t>
            </a:r>
            <a:r>
              <a:rPr lang="fa-IR" b="1" dirty="0" smtClean="0">
                <a:solidFill>
                  <a:schemeClr val="accent4">
                    <a:lumMod val="75000"/>
                  </a:schemeClr>
                </a:solidFill>
                <a:cs typeface="B Nazanin" pitchFamily="2" charset="-78"/>
              </a:rPr>
              <a:t>نژاد</a:t>
            </a:r>
            <a:br>
              <a:rPr lang="fa-IR" b="1" dirty="0" smtClean="0">
                <a:solidFill>
                  <a:schemeClr val="accent4">
                    <a:lumMod val="75000"/>
                  </a:schemeClr>
                </a:solidFill>
                <a:cs typeface="B Nazanin" pitchFamily="2" charset="-78"/>
              </a:rPr>
            </a:br>
            <a:r>
              <a:rPr lang="fa-IR" b="1" dirty="0" smtClean="0">
                <a:solidFill>
                  <a:schemeClr val="accent4">
                    <a:lumMod val="75000"/>
                  </a:schemeClr>
                </a:solidFill>
                <a:cs typeface="B Nazanin" pitchFamily="2" charset="-78"/>
              </a:rPr>
              <a:t/>
            </a:r>
            <a:br>
              <a:rPr lang="fa-IR" b="1" dirty="0" smtClean="0">
                <a:solidFill>
                  <a:schemeClr val="accent4">
                    <a:lumMod val="75000"/>
                  </a:schemeClr>
                </a:solidFill>
                <a:cs typeface="B Nazanin" pitchFamily="2" charset="-78"/>
              </a:rPr>
            </a:br>
            <a:r>
              <a:rPr lang="fa-IR" b="1" dirty="0" smtClean="0">
                <a:solidFill>
                  <a:schemeClr val="accent4">
                    <a:lumMod val="75000"/>
                  </a:schemeClr>
                </a:solidFill>
                <a:cs typeface="B Nazanin" pitchFamily="2" charset="-78"/>
              </a:rPr>
              <a:t>ترم دوم 99-98</a:t>
            </a:r>
            <a:endParaRPr lang="fa-IR" sz="3200" b="1" dirty="0">
              <a:solidFill>
                <a:schemeClr val="accent4">
                  <a:lumMod val="75000"/>
                </a:schemeClr>
              </a:solidFill>
              <a:cs typeface="B Nazanin" pitchFamily="2" charset="-78"/>
            </a:endParaRPr>
          </a:p>
        </p:txBody>
      </p:sp>
    </p:spTree>
    <p:extLst>
      <p:ext uri="{BB962C8B-B14F-4D97-AF65-F5344CB8AC3E}">
        <p14:creationId xmlns:p14="http://schemas.microsoft.com/office/powerpoint/2010/main" val="1046641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4" y="266699"/>
            <a:ext cx="8596668" cy="6121221"/>
          </a:xfrm>
        </p:spPr>
        <p:txBody>
          <a:bodyPr>
            <a:normAutofit fontScale="90000"/>
          </a:bodyPr>
          <a:lstStyle/>
          <a:p>
            <a:pPr algn="r"/>
            <a:r>
              <a:rPr lang="fa-IR" sz="2800" b="1" dirty="0" smtClean="0">
                <a:solidFill>
                  <a:schemeClr val="tx2"/>
                </a:solidFill>
                <a:cs typeface="B Nazanin" panose="00000400000000000000" pitchFamily="2" charset="-78"/>
              </a:rPr>
              <a:t>نکته در تشخیص ایهام و ایهام تناسب</a:t>
            </a:r>
            <a:br>
              <a:rPr lang="fa-IR" sz="2800" b="1" dirty="0" smtClean="0">
                <a:solidFill>
                  <a:schemeClr val="tx2"/>
                </a:solidFill>
                <a:cs typeface="B Nazanin" panose="00000400000000000000" pitchFamily="2" charset="-78"/>
              </a:rPr>
            </a:br>
            <a:r>
              <a:rPr lang="fa-IR" sz="2800" b="1" dirty="0" smtClean="0">
                <a:solidFill>
                  <a:schemeClr val="tx2"/>
                </a:solidFill>
                <a:cs typeface="B Nazanin" panose="00000400000000000000" pitchFamily="2" charset="-78"/>
              </a:rPr>
              <a:t/>
            </a:r>
            <a:br>
              <a:rPr lang="fa-IR" sz="2800" b="1" dirty="0" smtClean="0">
                <a:solidFill>
                  <a:schemeClr val="tx2"/>
                </a:solidFill>
                <a:cs typeface="B Nazanin" panose="00000400000000000000" pitchFamily="2" charset="-78"/>
              </a:rPr>
            </a:br>
            <a:r>
              <a:rPr lang="fa-IR" sz="2800" b="1" dirty="0" smtClean="0">
                <a:solidFill>
                  <a:schemeClr val="tx2"/>
                </a:solidFill>
                <a:cs typeface="B Nazanin" panose="00000400000000000000" pitchFamily="2" charset="-78"/>
              </a:rPr>
              <a:t>1- یافتن کلمات دو معنایی</a:t>
            </a:r>
            <a:br>
              <a:rPr lang="fa-IR" sz="2800" b="1" dirty="0" smtClean="0">
                <a:solidFill>
                  <a:schemeClr val="tx2"/>
                </a:solidFill>
                <a:cs typeface="B Nazanin" panose="00000400000000000000" pitchFamily="2" charset="-78"/>
              </a:rPr>
            </a:br>
            <a:r>
              <a:rPr lang="fa-IR" sz="2800" b="1" dirty="0" smtClean="0">
                <a:solidFill>
                  <a:schemeClr val="tx2"/>
                </a:solidFill>
                <a:cs typeface="B Nazanin" panose="00000400000000000000" pitchFamily="2" charset="-78"/>
              </a:rPr>
              <a:t>2- اگر هر دو معنی پذیرفتنی بود، ایهام است حتّی اگر واژۀ دو معنایی با برخی از واژه ها آرایۀ مراعات نظیر یا رابطۀ تناسب داشته باشد.</a:t>
            </a:r>
            <a:br>
              <a:rPr lang="fa-IR" sz="2800" b="1" dirty="0" smtClean="0">
                <a:solidFill>
                  <a:schemeClr val="tx2"/>
                </a:solidFill>
                <a:cs typeface="B Nazanin" panose="00000400000000000000" pitchFamily="2" charset="-78"/>
              </a:rPr>
            </a:br>
            <a:r>
              <a:rPr lang="fa-IR" sz="2800" b="1" dirty="0" smtClean="0">
                <a:solidFill>
                  <a:schemeClr val="tx2"/>
                </a:solidFill>
                <a:cs typeface="B Nazanin" panose="00000400000000000000" pitchFamily="2" charset="-78"/>
              </a:rPr>
              <a:t/>
            </a:r>
            <a:br>
              <a:rPr lang="fa-IR" sz="2800" b="1" dirty="0" smtClean="0">
                <a:solidFill>
                  <a:schemeClr val="tx2"/>
                </a:solidFill>
                <a:cs typeface="B Nazanin" panose="00000400000000000000" pitchFamily="2" charset="-78"/>
              </a:rPr>
            </a:br>
            <a:r>
              <a:rPr lang="fa-IR" sz="2200" b="1" dirty="0" smtClean="0">
                <a:solidFill>
                  <a:schemeClr val="tx2"/>
                </a:solidFill>
                <a:cs typeface="B Nazanin" panose="00000400000000000000" pitchFamily="2" charset="-78"/>
              </a:rPr>
              <a:t>بی مهر رخت روز مرا نور نمانده است                             وز عمر مرا جز شب دیجور نمانده است</a:t>
            </a:r>
            <a:br>
              <a:rPr lang="fa-IR" sz="22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                                                                                                                       (حافظ)</a:t>
            </a:r>
            <a:br>
              <a:rPr lang="fa-IR" sz="2400" b="1" dirty="0" smtClean="0">
                <a:solidFill>
                  <a:schemeClr val="tx2"/>
                </a:solidFill>
                <a:cs typeface="B Nazanin" panose="00000400000000000000" pitchFamily="2" charset="-78"/>
              </a:rPr>
            </a:br>
            <a:r>
              <a:rPr lang="fa-IR" sz="2800" b="1" dirty="0" smtClean="0">
                <a:solidFill>
                  <a:schemeClr val="accent5">
                    <a:lumMod val="75000"/>
                  </a:schemeClr>
                </a:solidFill>
                <a:cs typeface="B Nazanin" panose="00000400000000000000" pitchFamily="2" charset="-78"/>
              </a:rPr>
              <a:t>مهر</a:t>
            </a:r>
            <a:r>
              <a:rPr lang="fa-IR" sz="2400" b="1" dirty="0" smtClean="0">
                <a:solidFill>
                  <a:schemeClr val="accent5">
                    <a:lumMod val="75000"/>
                  </a:schemeClr>
                </a:solidFill>
                <a:cs typeface="B Nazanin" panose="00000400000000000000" pitchFamily="2" charset="-78"/>
              </a:rPr>
              <a:t/>
            </a:r>
            <a:br>
              <a:rPr lang="fa-IR" sz="2400" b="1" dirty="0" smtClean="0">
                <a:solidFill>
                  <a:schemeClr val="accent5">
                    <a:lumMod val="75000"/>
                  </a:schemeClr>
                </a:solidFill>
                <a:cs typeface="B Nazanin" panose="00000400000000000000" pitchFamily="2" charset="-78"/>
              </a:rPr>
            </a:br>
            <a:r>
              <a:rPr lang="fa-IR" sz="2400" b="1" dirty="0" smtClean="0">
                <a:solidFill>
                  <a:schemeClr val="tx2"/>
                </a:solidFill>
                <a:cs typeface="B Nazanin" panose="00000400000000000000" pitchFamily="2" charset="-78"/>
              </a:rPr>
              <a:t>الف: خورشید</a:t>
            </a:r>
            <a:br>
              <a:rPr lang="fa-IR" sz="24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ب: محبّت</a:t>
            </a:r>
            <a:br>
              <a:rPr lang="fa-IR" sz="24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
            </a:r>
            <a:br>
              <a:rPr lang="fa-IR" sz="24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هندو به پیش خال تو باشد به چاکری       مهر رخ تو راست مه و زهره مشتری </a:t>
            </a:r>
            <a:br>
              <a:rPr lang="fa-IR" sz="24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
            </a:r>
            <a:br>
              <a:rPr lang="fa-IR" sz="2400" b="1" dirty="0" smtClean="0">
                <a:solidFill>
                  <a:schemeClr val="tx2"/>
                </a:solidFill>
                <a:cs typeface="B Nazanin" panose="00000400000000000000" pitchFamily="2" charset="-78"/>
              </a:rPr>
            </a:br>
            <a:r>
              <a:rPr lang="fa-IR" sz="2400" b="1" dirty="0" smtClean="0">
                <a:solidFill>
                  <a:schemeClr val="accent4">
                    <a:lumMod val="75000"/>
                  </a:schemeClr>
                </a:solidFill>
                <a:cs typeface="B Nazanin" panose="00000400000000000000" pitchFamily="2" charset="-78"/>
              </a:rPr>
              <a:t>مشتری</a:t>
            </a:r>
            <a:r>
              <a:rPr lang="fa-IR" sz="2400" b="1" dirty="0" smtClean="0">
                <a:solidFill>
                  <a:schemeClr val="tx2"/>
                </a:solidFill>
                <a:cs typeface="B Nazanin" panose="00000400000000000000" pitchFamily="2" charset="-78"/>
              </a:rPr>
              <a:t>؛ به معنی خریدار است که در این بیت همین معنی مدّ نظر است. </a:t>
            </a:r>
            <a:br>
              <a:rPr lang="fa-IR" sz="24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
            </a:r>
            <a:br>
              <a:rPr lang="fa-IR" sz="2400" b="1" dirty="0" smtClean="0">
                <a:solidFill>
                  <a:schemeClr val="tx2"/>
                </a:solidFill>
                <a:cs typeface="B Nazanin" panose="00000400000000000000" pitchFamily="2" charset="-78"/>
              </a:rPr>
            </a:br>
            <a:r>
              <a:rPr lang="fa-IR" sz="2400" b="1" dirty="0" smtClean="0">
                <a:solidFill>
                  <a:schemeClr val="tx2"/>
                </a:solidFill>
                <a:cs typeface="B Nazanin" panose="00000400000000000000" pitchFamily="2" charset="-78"/>
              </a:rPr>
              <a:t>واژۀ </a:t>
            </a:r>
            <a:r>
              <a:rPr lang="fa-IR" sz="2400" b="1" dirty="0" smtClean="0">
                <a:solidFill>
                  <a:schemeClr val="accent4">
                    <a:lumMod val="75000"/>
                  </a:schemeClr>
                </a:solidFill>
                <a:cs typeface="B Nazanin" panose="00000400000000000000" pitchFamily="2" charset="-78"/>
              </a:rPr>
              <a:t>مشتری</a:t>
            </a:r>
            <a:r>
              <a:rPr lang="fa-IR" sz="2400" b="1" dirty="0" smtClean="0">
                <a:solidFill>
                  <a:schemeClr val="tx2"/>
                </a:solidFill>
                <a:cs typeface="B Nazanin" panose="00000400000000000000" pitchFamily="2" charset="-78"/>
              </a:rPr>
              <a:t> با واژه های ماه، زهره و مهر تناسب دارد و خود نیز نام یکی از سیّارات است. </a:t>
            </a:r>
            <a:r>
              <a:rPr lang="fa-IR" sz="2400" b="1" dirty="0">
                <a:solidFill>
                  <a:schemeClr val="tx2"/>
                </a:solidFill>
                <a:cs typeface="B Nazanin" panose="00000400000000000000" pitchFamily="2" charset="-78"/>
              </a:rPr>
              <a:t/>
            </a:r>
            <a:br>
              <a:rPr lang="fa-IR" sz="2400" b="1" dirty="0">
                <a:solidFill>
                  <a:schemeClr val="tx2"/>
                </a:solidFill>
                <a:cs typeface="B Nazanin" panose="00000400000000000000" pitchFamily="2" charset="-78"/>
              </a:rPr>
            </a:br>
            <a:endParaRPr lang="fa-IR" sz="2400" b="1" dirty="0">
              <a:solidFill>
                <a:schemeClr val="tx2"/>
              </a:solidFill>
              <a:cs typeface="B Nazanin" panose="00000400000000000000" pitchFamily="2" charset="-78"/>
            </a:endParaRPr>
          </a:p>
        </p:txBody>
      </p:sp>
      <p:sp>
        <p:nvSpPr>
          <p:cNvPr id="3" name="5-Point Star 2"/>
          <p:cNvSpPr/>
          <p:nvPr/>
        </p:nvSpPr>
        <p:spPr>
          <a:xfrm flipV="1">
            <a:off x="9070802" y="2667000"/>
            <a:ext cx="169949"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   </a:t>
            </a:r>
            <a:endParaRPr lang="fa-IR" dirty="0"/>
          </a:p>
        </p:txBody>
      </p:sp>
      <p:sp>
        <p:nvSpPr>
          <p:cNvPr id="4" name="5-Point Star 3"/>
          <p:cNvSpPr/>
          <p:nvPr/>
        </p:nvSpPr>
        <p:spPr>
          <a:xfrm>
            <a:off x="9155776" y="4673600"/>
            <a:ext cx="254923" cy="2461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999902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solidFill>
                  <a:schemeClr val="tx1"/>
                </a:solidFill>
              </a:rPr>
              <a:t>زبان شناسی و انواع ادبی</a:t>
            </a:r>
            <a:endParaRPr lang="en-US" dirty="0">
              <a:solidFill>
                <a:schemeClr val="tx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766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80774" y="110067"/>
            <a:ext cx="6531429" cy="6624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6654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52785" y="427821"/>
            <a:ext cx="6557556" cy="6067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989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51467" y="-132803"/>
            <a:ext cx="6248401" cy="681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7065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36913" y="13064"/>
            <a:ext cx="6217921" cy="66359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3386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89610" y="561705"/>
            <a:ext cx="6257110" cy="5786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7672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89168" y="-104503"/>
            <a:ext cx="6178733" cy="7014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891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591490" y="89263"/>
            <a:ext cx="5830388" cy="6871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4306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73926" y="559526"/>
            <a:ext cx="6483530" cy="5617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3818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solidFill>
                  <a:schemeClr val="tx1"/>
                </a:solidFill>
              </a:rPr>
              <a:t>بخش آرایه های ادبی</a:t>
            </a:r>
            <a:endParaRPr lang="en-US" dirty="0">
              <a:solidFill>
                <a:schemeClr val="tx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738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639387" y="333101"/>
            <a:ext cx="6387737" cy="6087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4093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solidFill>
                  <a:schemeClr val="tx1"/>
                </a:solidFill>
              </a:rPr>
              <a:t>واژه های معادل </a:t>
            </a:r>
            <a:endParaRPr lang="en-US" dirty="0">
              <a:solidFill>
                <a:schemeClr val="tx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9841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89164" y="509453"/>
            <a:ext cx="6557553" cy="5826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5039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611948" y="269104"/>
            <a:ext cx="6024609" cy="606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545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76547" y="444136"/>
            <a:ext cx="6126479" cy="5812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99684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solidFill>
                  <a:schemeClr val="tx1"/>
                </a:solidFill>
              </a:rPr>
              <a:t>معنی واژه ها</a:t>
            </a:r>
            <a:endParaRPr lang="en-US" dirty="0">
              <a:solidFill>
                <a:schemeClr val="tx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5064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631542" y="798149"/>
            <a:ext cx="6089922" cy="5434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5419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76104" y="13062"/>
            <a:ext cx="6413863" cy="6439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7203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639387" y="372293"/>
            <a:ext cx="6413866" cy="6165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050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943184" cy="5569132"/>
          </a:xfrm>
        </p:spPr>
        <p:txBody>
          <a:bodyPr>
            <a:normAutofit/>
          </a:bodyPr>
          <a:lstStyle/>
          <a:p>
            <a:pPr algn="ctr"/>
            <a:r>
              <a:rPr lang="fa-IR" sz="2400" dirty="0" smtClean="0">
                <a:solidFill>
                  <a:schemeClr val="tx2"/>
                </a:solidFill>
                <a:cs typeface="B Nazanin" pitchFamily="2" charset="-78"/>
              </a:rPr>
              <a:t>    </a:t>
            </a:r>
            <a:br>
              <a:rPr lang="fa-IR" sz="2400" dirty="0" smtClean="0">
                <a:solidFill>
                  <a:schemeClr val="tx2"/>
                </a:solidFill>
                <a:cs typeface="B Nazanin" pitchFamily="2" charset="-78"/>
              </a:rPr>
            </a:br>
            <a:r>
              <a:rPr lang="fa-IR" sz="2400" dirty="0" smtClean="0">
                <a:solidFill>
                  <a:schemeClr val="tx2"/>
                </a:solidFill>
                <a:cs typeface="B Nazanin" pitchFamily="2" charset="-78"/>
              </a:rPr>
              <a:t/>
            </a:r>
            <a:br>
              <a:rPr lang="fa-IR" sz="2400" dirty="0" smtClean="0">
                <a:solidFill>
                  <a:schemeClr val="tx2"/>
                </a:solidFill>
                <a:cs typeface="B Nazanin" pitchFamily="2" charset="-78"/>
              </a:rPr>
            </a:br>
            <a:r>
              <a:rPr lang="fa-IR" sz="2400" dirty="0" smtClean="0">
                <a:solidFill>
                  <a:schemeClr val="tx2"/>
                </a:solidFill>
                <a:cs typeface="B Nazanin" pitchFamily="2" charset="-78"/>
              </a:rPr>
              <a:t/>
            </a:r>
            <a:br>
              <a:rPr lang="fa-IR" sz="2400" dirty="0" smtClean="0">
                <a:solidFill>
                  <a:schemeClr val="tx2"/>
                </a:solidFill>
                <a:cs typeface="B Nazanin" pitchFamily="2" charset="-78"/>
              </a:rPr>
            </a:br>
            <a:r>
              <a:rPr lang="fa-IR" sz="2400" dirty="0" smtClean="0">
                <a:solidFill>
                  <a:schemeClr val="tx2"/>
                </a:solidFill>
                <a:cs typeface="B Nazanin" pitchFamily="2" charset="-78"/>
              </a:rPr>
              <a:t> </a:t>
            </a:r>
            <a:br>
              <a:rPr lang="fa-IR" sz="2400" dirty="0" smtClean="0">
                <a:solidFill>
                  <a:schemeClr val="tx2"/>
                </a:solidFill>
                <a:cs typeface="B Nazanin" pitchFamily="2" charset="-78"/>
              </a:rPr>
            </a:br>
            <a:r>
              <a:rPr lang="fa-IR" sz="2400" dirty="0">
                <a:solidFill>
                  <a:schemeClr val="tx2"/>
                </a:solidFill>
                <a:cs typeface="B Nazanin" pitchFamily="2" charset="-78"/>
              </a:rPr>
              <a:t/>
            </a:r>
            <a:br>
              <a:rPr lang="fa-IR" sz="2400" dirty="0">
                <a:solidFill>
                  <a:schemeClr val="tx2"/>
                </a:solidFill>
                <a:cs typeface="B Nazanin" pitchFamily="2" charset="-78"/>
              </a:rPr>
            </a:br>
            <a:r>
              <a:rPr lang="fa-IR" sz="2400" dirty="0" smtClean="0">
                <a:solidFill>
                  <a:schemeClr val="tx2"/>
                </a:solidFill>
                <a:cs typeface="B Nazanin" pitchFamily="2" charset="-78"/>
              </a:rPr>
              <a:t>      </a:t>
            </a:r>
            <a:r>
              <a:rPr lang="fa-IR" sz="2400" b="1" dirty="0" smtClean="0">
                <a:solidFill>
                  <a:schemeClr val="tx2"/>
                </a:solidFill>
                <a:cs typeface="B Nazanin" pitchFamily="2" charset="-78"/>
              </a:rPr>
              <a:t>روزی که قرار بشود، بشر در کوپۀ درجه یک سفر کند و ادبیات؛ یعنی کتاب در واگن بار، کار دنیا به سر آمده</a:t>
            </a:r>
            <a:r>
              <a:rPr lang="fa-IR" sz="2400" b="1" dirty="0" smtClean="0">
                <a:solidFill>
                  <a:schemeClr val="accent5">
                    <a:lumMod val="75000"/>
                  </a:schemeClr>
                </a:solidFill>
                <a:cs typeface="B Nazanin" pitchFamily="2" charset="-78"/>
              </a:rPr>
              <a:t>!   </a:t>
            </a:r>
            <a:r>
              <a:rPr lang="fa-IR" sz="2000" b="1" dirty="0" smtClean="0">
                <a:solidFill>
                  <a:schemeClr val="accent5">
                    <a:lumMod val="75000"/>
                  </a:schemeClr>
                </a:solidFill>
                <a:cs typeface="B Nazanin" pitchFamily="2" charset="-78"/>
              </a:rPr>
              <a:t>( صد سال تنهایی؛ گابریل گارسیا مارکز</a:t>
            </a:r>
            <a:r>
              <a:rPr lang="fa-IR" sz="2400" b="1" dirty="0" smtClean="0">
                <a:solidFill>
                  <a:schemeClr val="accent5">
                    <a:lumMod val="75000"/>
                  </a:schemeClr>
                </a:solidFill>
                <a:cs typeface="B Nazanin" pitchFamily="2" charset="-78"/>
              </a:rPr>
              <a:t>)</a:t>
            </a:r>
            <a:br>
              <a:rPr lang="fa-IR" sz="2400" b="1" dirty="0" smtClean="0">
                <a:solidFill>
                  <a:schemeClr val="accent5">
                    <a:lumMod val="75000"/>
                  </a:schemeClr>
                </a:solidFill>
                <a:cs typeface="B Nazanin" pitchFamily="2" charset="-78"/>
              </a:rPr>
            </a:br>
            <a:r>
              <a:rPr lang="fa-IR" sz="2400" b="1" dirty="0">
                <a:solidFill>
                  <a:schemeClr val="accent5">
                    <a:lumMod val="75000"/>
                  </a:schemeClr>
                </a:solidFill>
                <a:cs typeface="B Nazanin" pitchFamily="2" charset="-78"/>
              </a:rPr>
              <a:t/>
            </a:r>
            <a:br>
              <a:rPr lang="fa-IR" sz="2400" b="1" dirty="0">
                <a:solidFill>
                  <a:schemeClr val="accent5">
                    <a:lumMod val="75000"/>
                  </a:schemeClr>
                </a:solidFill>
                <a:cs typeface="B Nazanin" pitchFamily="2" charset="-78"/>
              </a:rPr>
            </a:br>
            <a:r>
              <a:rPr lang="fa-IR" sz="2400" b="1" dirty="0" smtClean="0">
                <a:solidFill>
                  <a:schemeClr val="accent5">
                    <a:lumMod val="75000"/>
                  </a:schemeClr>
                </a:solidFill>
                <a:cs typeface="B Nazanin" pitchFamily="2" charset="-78"/>
              </a:rPr>
              <a:t/>
            </a:r>
            <a:br>
              <a:rPr lang="fa-IR" sz="2400" b="1" dirty="0" smtClean="0">
                <a:solidFill>
                  <a:schemeClr val="accent5">
                    <a:lumMod val="75000"/>
                  </a:schemeClr>
                </a:solidFill>
                <a:cs typeface="B Nazanin" pitchFamily="2" charset="-78"/>
              </a:rPr>
            </a:br>
            <a:r>
              <a:rPr lang="fa-IR" sz="2400" b="1" dirty="0" smtClean="0">
                <a:solidFill>
                  <a:schemeClr val="accent5">
                    <a:lumMod val="75000"/>
                  </a:schemeClr>
                </a:solidFill>
                <a:cs typeface="B Nazanin" pitchFamily="2" charset="-78"/>
              </a:rPr>
              <a:t/>
            </a:r>
            <a:br>
              <a:rPr lang="fa-IR" sz="2400" b="1" dirty="0" smtClean="0">
                <a:solidFill>
                  <a:schemeClr val="accent5">
                    <a:lumMod val="75000"/>
                  </a:schemeClr>
                </a:solidFill>
                <a:cs typeface="B Nazanin" pitchFamily="2" charset="-78"/>
              </a:rPr>
            </a:br>
            <a:r>
              <a:rPr lang="fa-IR" sz="2400" b="1" dirty="0">
                <a:solidFill>
                  <a:schemeClr val="accent5">
                    <a:lumMod val="75000"/>
                  </a:schemeClr>
                </a:solidFill>
                <a:cs typeface="B Nazanin" pitchFamily="2" charset="-78"/>
              </a:rPr>
              <a:t/>
            </a:r>
            <a:br>
              <a:rPr lang="fa-IR" sz="2400" b="1" dirty="0">
                <a:solidFill>
                  <a:schemeClr val="accent5">
                    <a:lumMod val="75000"/>
                  </a:schemeClr>
                </a:solidFill>
                <a:cs typeface="B Nazanin" pitchFamily="2" charset="-78"/>
              </a:rPr>
            </a:br>
            <a:r>
              <a:rPr lang="fa-IR" sz="2400" b="1" dirty="0" smtClean="0">
                <a:solidFill>
                  <a:schemeClr val="accent5">
                    <a:lumMod val="75000"/>
                  </a:schemeClr>
                </a:solidFill>
                <a:cs typeface="B Nazanin" pitchFamily="2" charset="-78"/>
              </a:rPr>
              <a:t>باآرزوی بهترینها برای شما</a:t>
            </a:r>
            <a:endParaRPr lang="fa-IR" sz="2400" b="1" dirty="0">
              <a:solidFill>
                <a:schemeClr val="accent5">
                  <a:lumMod val="75000"/>
                </a:schemeClr>
              </a:solidFill>
              <a:cs typeface="B Nazanin" pitchFamily="2" charset="-78"/>
            </a:endParaRPr>
          </a:p>
        </p:txBody>
      </p:sp>
    </p:spTree>
    <p:extLst>
      <p:ext uri="{BB962C8B-B14F-4D97-AF65-F5344CB8AC3E}">
        <p14:creationId xmlns:p14="http://schemas.microsoft.com/office/powerpoint/2010/main" val="3867886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35" y="695460"/>
            <a:ext cx="9066728" cy="4662151"/>
          </a:xfrm>
        </p:spPr>
        <p:txBody>
          <a:bodyPr>
            <a:normAutofit/>
          </a:bodyPr>
          <a:lstStyle/>
          <a:p>
            <a:pPr algn="r"/>
            <a:r>
              <a:rPr lang="fa-IR" sz="2800" b="1" dirty="0" smtClean="0">
                <a:solidFill>
                  <a:schemeClr val="tx2"/>
                </a:solidFill>
                <a:latin typeface="ذ"/>
                <a:cs typeface="B Nazanin" pitchFamily="2" charset="-78"/>
              </a:rPr>
              <a:t>آرایه اغراق</a:t>
            </a:r>
            <a:r>
              <a:rPr lang="fa-IR" sz="2800" b="1" dirty="0" smtClean="0">
                <a:solidFill>
                  <a:schemeClr val="tx2"/>
                </a:solidFill>
                <a:latin typeface="ذ"/>
                <a:cs typeface="B Nazanin" pitchFamily="2" charset="-78"/>
              </a:rPr>
              <a:t>:</a:t>
            </a:r>
            <a:br>
              <a:rPr lang="fa-IR" sz="2800" b="1" dirty="0" smtClean="0">
                <a:solidFill>
                  <a:schemeClr val="tx2"/>
                </a:solidFill>
                <a:latin typeface="ذ"/>
                <a:cs typeface="B Nazanin" pitchFamily="2" charset="-78"/>
              </a:rPr>
            </a:br>
            <a:r>
              <a:rPr lang="fa-IR" sz="2800" b="1" dirty="0" smtClean="0">
                <a:solidFill>
                  <a:schemeClr val="tx2"/>
                </a:solidFill>
                <a:latin typeface="ذ"/>
                <a:cs typeface="B Nazanin" pitchFamily="2" charset="-78"/>
              </a:rPr>
              <a:t/>
            </a:r>
            <a:br>
              <a:rPr lang="fa-IR" sz="2800" b="1" dirty="0" smtClean="0">
                <a:solidFill>
                  <a:schemeClr val="tx2"/>
                </a:solidFill>
                <a:latin typeface="ذ"/>
                <a:cs typeface="B Nazanin" pitchFamily="2" charset="-78"/>
              </a:rPr>
            </a:br>
            <a:r>
              <a:rPr lang="fa-IR" sz="2400" b="1" dirty="0" smtClean="0">
                <a:solidFill>
                  <a:schemeClr val="tx2"/>
                </a:solidFill>
                <a:latin typeface="ذ"/>
                <a:cs typeface="B Nazanin" pitchFamily="2" charset="-78"/>
              </a:rPr>
              <a:t>تعریف: ادّعای وجود صفتی در کسی یا چیزی به اندازه ای که کسب آن صفت در آن کس یا چیز تا آن حد، محال باشد.</a:t>
            </a:r>
            <a:br>
              <a:rPr lang="fa-IR" sz="2400" b="1" dirty="0" smtClean="0">
                <a:solidFill>
                  <a:schemeClr val="tx2"/>
                </a:solidFill>
                <a:latin typeface="ذ"/>
                <a:cs typeface="B Nazanin" pitchFamily="2" charset="-78"/>
              </a:rPr>
            </a:br>
            <a:r>
              <a:rPr lang="fa-IR" sz="2400" b="1" dirty="0" smtClean="0">
                <a:solidFill>
                  <a:schemeClr val="tx2"/>
                </a:solidFill>
                <a:latin typeface="ذ"/>
                <a:cs typeface="B Nazanin" pitchFamily="2" charset="-78"/>
              </a:rPr>
              <a:t>به عبارت دیگر، بزرگ جلوه دادن چیزهای کوچک  و یا بسیارکوچک جلوه دادن چیزهای بزرگ </a:t>
            </a:r>
            <a:br>
              <a:rPr lang="fa-IR" sz="2400" b="1" dirty="0" smtClean="0">
                <a:solidFill>
                  <a:schemeClr val="tx2"/>
                </a:solidFill>
                <a:latin typeface="ذ"/>
                <a:cs typeface="B Nazanin" pitchFamily="2" charset="-78"/>
              </a:rPr>
            </a:br>
            <a:r>
              <a:rPr lang="fa-IR" sz="2400" b="1" dirty="0">
                <a:solidFill>
                  <a:schemeClr val="tx2"/>
                </a:solidFill>
                <a:latin typeface="ذ"/>
                <a:cs typeface="B Nazanin" pitchFamily="2" charset="-78"/>
              </a:rPr>
              <a:t/>
            </a:r>
            <a:br>
              <a:rPr lang="fa-IR" sz="2400" b="1" dirty="0">
                <a:solidFill>
                  <a:schemeClr val="tx2"/>
                </a:solidFill>
                <a:latin typeface="ذ"/>
                <a:cs typeface="B Nazanin" pitchFamily="2" charset="-78"/>
              </a:rPr>
            </a:br>
            <a:r>
              <a:rPr lang="fa-IR" sz="2400" b="1" dirty="0" smtClean="0">
                <a:solidFill>
                  <a:schemeClr val="tx2"/>
                </a:solidFill>
                <a:latin typeface="ذ"/>
                <a:cs typeface="B Nazanin" pitchFamily="2" charset="-78"/>
              </a:rPr>
              <a:t>اغراق، یکی از اسباب زیبایی و خیال انگیز شدن شعر و نثر است.</a:t>
            </a:r>
            <a:br>
              <a:rPr lang="fa-IR" sz="2400" b="1" dirty="0" smtClean="0">
                <a:solidFill>
                  <a:schemeClr val="tx2"/>
                </a:solidFill>
                <a:latin typeface="ذ"/>
                <a:cs typeface="B Nazanin" pitchFamily="2" charset="-78"/>
              </a:rPr>
            </a:br>
            <a:r>
              <a:rPr lang="fa-IR" sz="2400" b="1" dirty="0" smtClean="0">
                <a:solidFill>
                  <a:schemeClr val="tx2"/>
                </a:solidFill>
                <a:latin typeface="ذ"/>
                <a:cs typeface="B Nazanin" pitchFamily="2" charset="-78"/>
              </a:rPr>
              <a:t/>
            </a:r>
            <a:br>
              <a:rPr lang="fa-IR" sz="2400" b="1" dirty="0" smtClean="0">
                <a:solidFill>
                  <a:schemeClr val="tx2"/>
                </a:solidFill>
                <a:latin typeface="ذ"/>
                <a:cs typeface="B Nazanin" pitchFamily="2" charset="-78"/>
              </a:rPr>
            </a:br>
            <a:r>
              <a:rPr lang="fa-IR" sz="2400" b="1" dirty="0" smtClean="0">
                <a:solidFill>
                  <a:schemeClr val="tx2"/>
                </a:solidFill>
                <a:latin typeface="ذ"/>
                <a:cs typeface="B Nazanin" pitchFamily="2" charset="-78"/>
              </a:rPr>
              <a:t>اغراق، ذهن خواننده را به تکاپو وا می دارد و این تلاش ذهنی باعث التذاذ ادبی می شود.</a:t>
            </a:r>
            <a:endParaRPr lang="fa-IR" sz="2800" b="1" dirty="0">
              <a:solidFill>
                <a:schemeClr val="tx2"/>
              </a:solidFill>
              <a:latin typeface="ذ"/>
              <a:cs typeface="B Nazanin" pitchFamily="2" charset="-78"/>
            </a:endParaRPr>
          </a:p>
        </p:txBody>
      </p:sp>
      <p:sp>
        <p:nvSpPr>
          <p:cNvPr id="3" name="5-Point Star 2"/>
          <p:cNvSpPr/>
          <p:nvPr/>
        </p:nvSpPr>
        <p:spPr>
          <a:xfrm>
            <a:off x="9391915" y="3400022"/>
            <a:ext cx="251138" cy="2318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5-Point Star 3"/>
          <p:cNvSpPr/>
          <p:nvPr/>
        </p:nvSpPr>
        <p:spPr>
          <a:xfrm flipV="1">
            <a:off x="9560147" y="4275731"/>
            <a:ext cx="165811" cy="1867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5-Point Star 4"/>
          <p:cNvSpPr/>
          <p:nvPr/>
        </p:nvSpPr>
        <p:spPr>
          <a:xfrm flipH="1">
            <a:off x="9308199" y="4275751"/>
            <a:ext cx="148107" cy="1867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379630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00" y="270456"/>
            <a:ext cx="9182636" cy="5859888"/>
          </a:xfrm>
        </p:spPr>
        <p:txBody>
          <a:bodyPr>
            <a:normAutofit fontScale="90000"/>
          </a:bodyPr>
          <a:lstStyle/>
          <a:p>
            <a:pPr algn="r"/>
            <a:r>
              <a:rPr lang="fa-IR" sz="2800" b="1" dirty="0" smtClean="0">
                <a:solidFill>
                  <a:schemeClr val="tx2"/>
                </a:solidFill>
                <a:cs typeface="B Nazanin" pitchFamily="2" charset="-78"/>
              </a:rPr>
              <a:t>نمونه</a:t>
            </a:r>
            <a:br>
              <a:rPr lang="fa-IR" sz="2800" b="1" dirty="0" smtClean="0">
                <a:solidFill>
                  <a:schemeClr val="tx2"/>
                </a:solidFill>
                <a:cs typeface="B Nazanin" pitchFamily="2" charset="-78"/>
              </a:rPr>
            </a:br>
            <a:r>
              <a:rPr lang="fa-IR" sz="2000" b="1" dirty="0" smtClean="0">
                <a:solidFill>
                  <a:schemeClr val="tx2"/>
                </a:solidFill>
                <a:cs typeface="B Nazanin" pitchFamily="2" charset="-78"/>
              </a:rPr>
              <a:t>1</a:t>
            </a:r>
            <a:r>
              <a:rPr lang="fa-IR" sz="2200" b="1" dirty="0" smtClean="0">
                <a:solidFill>
                  <a:schemeClr val="tx2"/>
                </a:solidFill>
                <a:cs typeface="B Nazanin" pitchFamily="2" charset="-78"/>
              </a:rPr>
              <a:t>- اگر چه نقش بر دیوارم به ظاهر از گران خوابی                     اگر رنگ از رخ گل می پرد بیدار می گردم</a:t>
            </a:r>
            <a:br>
              <a:rPr lang="fa-IR" sz="2200" b="1" dirty="0" smtClean="0">
                <a:solidFill>
                  <a:schemeClr val="tx2"/>
                </a:solidFill>
                <a:cs typeface="B Nazanin" pitchFamily="2" charset="-78"/>
              </a:rPr>
            </a:br>
            <a:r>
              <a:rPr lang="fa-IR" sz="2000" b="1" dirty="0" smtClean="0">
                <a:solidFill>
                  <a:schemeClr val="tx2"/>
                </a:solidFill>
                <a:cs typeface="B Nazanin" pitchFamily="2" charset="-78"/>
              </a:rPr>
              <a:t>                                                                                                                                                                     (صائب)  </a:t>
            </a:r>
            <a:br>
              <a:rPr lang="fa-IR" sz="2000" b="1" dirty="0" smtClean="0">
                <a:solidFill>
                  <a:schemeClr val="tx2"/>
                </a:solidFill>
                <a:cs typeface="B Nazanin" pitchFamily="2" charset="-78"/>
              </a:rPr>
            </a:br>
            <a:r>
              <a:rPr lang="fa-IR" sz="2000" b="1" dirty="0" smtClean="0">
                <a:solidFill>
                  <a:schemeClr val="accent5">
                    <a:lumMod val="75000"/>
                  </a:schemeClr>
                </a:solidFill>
                <a:cs typeface="B Nazanin" pitchFamily="2" charset="-78"/>
              </a:rPr>
              <a:t>شاعر در این بیت، هوشیاری بیش از اندازۀ خود را نشان می دهد ؛ یعنی خواب من آن قدر سبک است که رنگ گل تغییر کند،بیدار می شوم. ( رنگ گل تغییر کردن اصلا صدایی ندارد که کسی را ازخواب بیدار کند)</a:t>
            </a:r>
            <a:br>
              <a:rPr lang="fa-IR" sz="2000" b="1" dirty="0" smtClean="0">
                <a:solidFill>
                  <a:schemeClr val="accent5">
                    <a:lumMod val="75000"/>
                  </a:schemeClr>
                </a:solidFill>
                <a:cs typeface="B Nazanin" pitchFamily="2" charset="-78"/>
              </a:rPr>
            </a:br>
            <a:r>
              <a:rPr lang="fa-IR" sz="2200" b="1" dirty="0">
                <a:solidFill>
                  <a:schemeClr val="accent5">
                    <a:lumMod val="75000"/>
                  </a:schemeClr>
                </a:solidFill>
                <a:cs typeface="B Nazanin" pitchFamily="2" charset="-78"/>
              </a:rPr>
              <a:t/>
            </a:r>
            <a:br>
              <a:rPr lang="fa-IR" sz="2200" b="1" dirty="0">
                <a:solidFill>
                  <a:schemeClr val="accent5">
                    <a:lumMod val="75000"/>
                  </a:schemeClr>
                </a:solidFill>
                <a:cs typeface="B Nazanin" pitchFamily="2" charset="-78"/>
              </a:rPr>
            </a:br>
            <a:r>
              <a:rPr lang="fa-IR" sz="2200" b="1" dirty="0" smtClean="0">
                <a:solidFill>
                  <a:schemeClr val="tx2"/>
                </a:solidFill>
                <a:cs typeface="B Nazanin" pitchFamily="2" charset="-78"/>
              </a:rPr>
              <a:t>2-  شیر در بادیۀ عشق تو روباه شود                               آه  از این راه که در وی خطری نیست که نیست</a:t>
            </a:r>
            <a:br>
              <a:rPr lang="fa-IR" sz="2200" b="1" dirty="0" smtClean="0">
                <a:solidFill>
                  <a:schemeClr val="tx2"/>
                </a:solidFill>
                <a:cs typeface="B Nazanin" pitchFamily="2" charset="-78"/>
              </a:rPr>
            </a:br>
            <a:r>
              <a:rPr lang="fa-IR" sz="2200" b="1" dirty="0">
                <a:solidFill>
                  <a:schemeClr val="tx2"/>
                </a:solidFill>
                <a:cs typeface="B Nazanin" pitchFamily="2" charset="-78"/>
              </a:rPr>
              <a:t>                                     </a:t>
            </a:r>
            <a:r>
              <a:rPr lang="fa-IR" sz="2200" b="1" dirty="0" smtClean="0">
                <a:solidFill>
                  <a:schemeClr val="tx2"/>
                </a:solidFill>
                <a:cs typeface="B Nazanin" pitchFamily="2" charset="-78"/>
              </a:rPr>
              <a:t>                                                                                                                        </a:t>
            </a:r>
            <a:r>
              <a:rPr lang="fa-IR" sz="2200" b="1" dirty="0">
                <a:solidFill>
                  <a:schemeClr val="tx2"/>
                </a:solidFill>
                <a:cs typeface="B Nazanin" pitchFamily="2" charset="-78"/>
              </a:rPr>
              <a:t>(حافظ)                                                                                                                                                                                  </a:t>
            </a:r>
            <a:r>
              <a:rPr lang="en-US" sz="2000" b="1" dirty="0" smtClean="0">
                <a:solidFill>
                  <a:schemeClr val="tx2"/>
                </a:solidFill>
                <a:cs typeface="B Nazanin" pitchFamily="2" charset="-78"/>
              </a:rPr>
              <a:t/>
            </a:r>
            <a:br>
              <a:rPr lang="en-US" sz="2000" b="1" dirty="0" smtClean="0">
                <a:solidFill>
                  <a:schemeClr val="tx2"/>
                </a:solidFill>
                <a:cs typeface="B Nazanin" pitchFamily="2" charset="-78"/>
              </a:rPr>
            </a:br>
            <a:r>
              <a:rPr lang="fa-IR" sz="2000" b="1" dirty="0" smtClean="0">
                <a:solidFill>
                  <a:schemeClr val="tx2"/>
                </a:solidFill>
                <a:cs typeface="B Nazanin" pitchFamily="2" charset="-78"/>
              </a:rPr>
              <a:t> </a:t>
            </a:r>
            <a:r>
              <a:rPr lang="fa-IR" sz="2000" b="1" dirty="0" smtClean="0">
                <a:solidFill>
                  <a:schemeClr val="accent5">
                    <a:lumMod val="75000"/>
                  </a:schemeClr>
                </a:solidFill>
                <a:cs typeface="B Nazanin" pitchFamily="2" charset="-78"/>
              </a:rPr>
              <a:t>شیر با این عظمت ،در این جا حقیر شده است. (کوچک نمایی) </a:t>
            </a:r>
            <a:br>
              <a:rPr lang="fa-IR" sz="2000" b="1" dirty="0" smtClean="0">
                <a:solidFill>
                  <a:schemeClr val="accent5">
                    <a:lumMod val="75000"/>
                  </a:schemeClr>
                </a:solidFill>
                <a:cs typeface="B Nazanin" pitchFamily="2" charset="-78"/>
              </a:rPr>
            </a:br>
            <a:r>
              <a:rPr lang="fa-IR" sz="2000" b="1" dirty="0">
                <a:solidFill>
                  <a:schemeClr val="accent5">
                    <a:lumMod val="75000"/>
                  </a:schemeClr>
                </a:solidFill>
                <a:cs typeface="B Nazanin" pitchFamily="2" charset="-78"/>
              </a:rPr>
              <a:t/>
            </a:r>
            <a:br>
              <a:rPr lang="fa-IR" sz="2000" b="1" dirty="0">
                <a:solidFill>
                  <a:schemeClr val="accent5">
                    <a:lumMod val="75000"/>
                  </a:schemeClr>
                </a:solidFill>
                <a:cs typeface="B Nazanin" pitchFamily="2" charset="-78"/>
              </a:rPr>
            </a:br>
            <a:r>
              <a:rPr lang="fa-IR" sz="2000" b="1" dirty="0" smtClean="0">
                <a:solidFill>
                  <a:schemeClr val="tx2"/>
                </a:solidFill>
                <a:cs typeface="B Nazanin" pitchFamily="2" charset="-78"/>
              </a:rPr>
              <a:t>3- یک ره ز لب دجله منزل به مداین کن                                          وز دیده دوم دجله بر خاک مداین ران</a:t>
            </a:r>
            <a:r>
              <a:rPr lang="fa-IR" sz="2000" b="1" dirty="0" smtClean="0">
                <a:solidFill>
                  <a:schemeClr val="accent5">
                    <a:lumMod val="75000"/>
                  </a:schemeClr>
                </a:solidFill>
                <a:cs typeface="B Nazanin" pitchFamily="2" charset="-78"/>
              </a:rPr>
              <a:t/>
            </a:r>
            <a:br>
              <a:rPr lang="fa-IR" sz="2000" b="1" dirty="0" smtClean="0">
                <a:solidFill>
                  <a:schemeClr val="accent5">
                    <a:lumMod val="75000"/>
                  </a:schemeClr>
                </a:solidFill>
                <a:cs typeface="B Nazanin" pitchFamily="2" charset="-78"/>
              </a:rPr>
            </a:br>
            <a:r>
              <a:rPr lang="fa-IR" sz="2000" b="1" dirty="0" smtClean="0">
                <a:solidFill>
                  <a:schemeClr val="tx2"/>
                </a:solidFill>
                <a:cs typeface="B Nazanin" pitchFamily="2" charset="-78"/>
              </a:rPr>
              <a:t>                                                                                                                                                    (خاقانی)</a:t>
            </a:r>
            <a:r>
              <a:rPr lang="fa-IR" sz="2000" b="1" dirty="0" smtClean="0">
                <a:solidFill>
                  <a:schemeClr val="accent5">
                    <a:lumMod val="75000"/>
                  </a:schemeClr>
                </a:solidFill>
                <a:cs typeface="B Nazanin" pitchFamily="2" charset="-78"/>
              </a:rPr>
              <a:t/>
            </a:r>
            <a:br>
              <a:rPr lang="fa-IR" sz="2000" b="1" dirty="0" smtClean="0">
                <a:solidFill>
                  <a:schemeClr val="accent5">
                    <a:lumMod val="75000"/>
                  </a:schemeClr>
                </a:solidFill>
                <a:cs typeface="B Nazanin" pitchFamily="2" charset="-78"/>
              </a:rPr>
            </a:br>
            <a:r>
              <a:rPr lang="fa-IR" sz="2000" b="1" dirty="0" smtClean="0">
                <a:solidFill>
                  <a:schemeClr val="accent5">
                    <a:lumMod val="75000"/>
                  </a:schemeClr>
                </a:solidFill>
                <a:cs typeface="B Nazanin" pitchFamily="2" charset="-78"/>
              </a:rPr>
              <a:t>زیاده روی در اشک با دیدن ویرانه های کاخ ساسانیان</a:t>
            </a:r>
            <a:br>
              <a:rPr lang="fa-IR" sz="2000" b="1" dirty="0" smtClean="0">
                <a:solidFill>
                  <a:schemeClr val="accent5">
                    <a:lumMod val="75000"/>
                  </a:schemeClr>
                </a:solidFill>
                <a:cs typeface="B Nazanin" pitchFamily="2" charset="-78"/>
              </a:rPr>
            </a:br>
            <a:r>
              <a:rPr lang="fa-IR" sz="2000" b="1" dirty="0">
                <a:solidFill>
                  <a:schemeClr val="accent5">
                    <a:lumMod val="75000"/>
                  </a:schemeClr>
                </a:solidFill>
                <a:cs typeface="B Nazanin" pitchFamily="2" charset="-78"/>
              </a:rPr>
              <a:t/>
            </a:r>
            <a:br>
              <a:rPr lang="fa-IR" sz="2000" b="1" dirty="0">
                <a:solidFill>
                  <a:schemeClr val="accent5">
                    <a:lumMod val="75000"/>
                  </a:schemeClr>
                </a:solidFill>
                <a:cs typeface="B Nazanin" pitchFamily="2" charset="-78"/>
              </a:rPr>
            </a:br>
            <a:r>
              <a:rPr lang="fa-IR" sz="2000" b="1" dirty="0" smtClean="0">
                <a:solidFill>
                  <a:schemeClr val="tx2"/>
                </a:solidFill>
                <a:cs typeface="B Nazanin" pitchFamily="2" charset="-78"/>
              </a:rPr>
              <a:t>4- که</a:t>
            </a:r>
            <a:r>
              <a:rPr lang="fa-IR" sz="2000" b="1" dirty="0">
                <a:solidFill>
                  <a:schemeClr val="tx2"/>
                </a:solidFill>
                <a:cs typeface="B Nazanin" pitchFamily="2" charset="-78"/>
              </a:rPr>
              <a:t> </a:t>
            </a:r>
            <a:r>
              <a:rPr lang="fa-IR" sz="2000" b="1" dirty="0" smtClean="0">
                <a:solidFill>
                  <a:schemeClr val="tx2"/>
                </a:solidFill>
                <a:cs typeface="B Nazanin" pitchFamily="2" charset="-78"/>
              </a:rPr>
              <a:t>گفتت برو دست رستم ببند                                                     نبندد مرا دست </a:t>
            </a:r>
            <a:r>
              <a:rPr lang="fa-IR" sz="2000" b="1" dirty="0">
                <a:solidFill>
                  <a:schemeClr val="tx2"/>
                </a:solidFill>
                <a:cs typeface="B Nazanin" pitchFamily="2" charset="-78"/>
              </a:rPr>
              <a:t>چرخ بلند</a:t>
            </a:r>
            <a:br>
              <a:rPr lang="fa-IR" sz="2000" b="1" dirty="0">
                <a:solidFill>
                  <a:schemeClr val="tx2"/>
                </a:solidFill>
                <a:cs typeface="B Nazanin" pitchFamily="2" charset="-78"/>
              </a:rPr>
            </a:br>
            <a:r>
              <a:rPr lang="fa-IR" sz="2000" b="1" dirty="0" smtClean="0">
                <a:solidFill>
                  <a:schemeClr val="tx2"/>
                </a:solidFill>
                <a:cs typeface="B Nazanin" pitchFamily="2" charset="-78"/>
              </a:rPr>
              <a:t>                                                                                                                                 (</a:t>
            </a:r>
            <a:r>
              <a:rPr lang="fa-IR" sz="2000" b="1" dirty="0">
                <a:solidFill>
                  <a:schemeClr val="tx2"/>
                </a:solidFill>
                <a:cs typeface="B Nazanin" pitchFamily="2" charset="-78"/>
              </a:rPr>
              <a:t>شاهنامه) </a:t>
            </a:r>
            <a:r>
              <a:rPr lang="fa-IR" sz="2000" b="1" dirty="0" smtClean="0">
                <a:solidFill>
                  <a:schemeClr val="tx2"/>
                </a:solidFill>
                <a:cs typeface="B Nazanin" pitchFamily="2" charset="-78"/>
              </a:rPr>
              <a:t/>
            </a:r>
            <a:br>
              <a:rPr lang="fa-IR" sz="2000" b="1" dirty="0" smtClean="0">
                <a:solidFill>
                  <a:schemeClr val="tx2"/>
                </a:solidFill>
                <a:cs typeface="B Nazanin" pitchFamily="2" charset="-78"/>
              </a:rPr>
            </a:br>
            <a:r>
              <a:rPr lang="fa-IR" sz="2000" b="1" dirty="0" smtClean="0">
                <a:solidFill>
                  <a:schemeClr val="accent5">
                    <a:lumMod val="75000"/>
                  </a:schemeClr>
                </a:solidFill>
                <a:cs typeface="B Nazanin" pitchFamily="2" charset="-78"/>
              </a:rPr>
              <a:t>زیاده روی در قدرت و غرور</a:t>
            </a:r>
            <a:endParaRPr lang="fa-IR" sz="2000" b="1" dirty="0">
              <a:solidFill>
                <a:schemeClr val="tx2"/>
              </a:solidFill>
              <a:cs typeface="B Nazanin" pitchFamily="2" charset="-78"/>
            </a:endParaRPr>
          </a:p>
        </p:txBody>
      </p:sp>
    </p:spTree>
    <p:extLst>
      <p:ext uri="{BB962C8B-B14F-4D97-AF65-F5344CB8AC3E}">
        <p14:creationId xmlns:p14="http://schemas.microsoft.com/office/powerpoint/2010/main" val="3259074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400" y="787400"/>
            <a:ext cx="8166100" cy="4064000"/>
          </a:xfrm>
        </p:spPr>
        <p:txBody>
          <a:bodyPr/>
          <a:lstStyle/>
          <a:p>
            <a:pPr>
              <a:lnSpc>
                <a:spcPct val="150000"/>
              </a:lnSpc>
            </a:pPr>
            <a:r>
              <a:rPr lang="fa-IR" sz="4000" b="1" dirty="0" smtClean="0">
                <a:solidFill>
                  <a:schemeClr val="tx1"/>
                </a:solidFill>
                <a:cs typeface="B Nazanin" panose="00000400000000000000" pitchFamily="2" charset="-78"/>
              </a:rPr>
              <a:t>ایهام:</a:t>
            </a:r>
            <a:br>
              <a:rPr lang="fa-IR" sz="4000" b="1" dirty="0" smtClean="0">
                <a:solidFill>
                  <a:schemeClr val="tx1"/>
                </a:solidFill>
                <a:cs typeface="B Nazanin" panose="00000400000000000000" pitchFamily="2" charset="-78"/>
              </a:rPr>
            </a:br>
            <a:r>
              <a:rPr lang="fa-IR" sz="2000" b="1" dirty="0">
                <a:solidFill>
                  <a:schemeClr val="tx1"/>
                </a:solidFill>
                <a:cs typeface="B Nazanin" panose="00000400000000000000" pitchFamily="2" charset="-78"/>
              </a:rPr>
              <a:t/>
            </a:r>
            <a:br>
              <a:rPr lang="fa-IR" sz="2000" b="1" dirty="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آوردن واژه ای است با حداقل دومعنی که یکی نزدیک به ذهن و دیگری دور از ذهن باشد. </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مقصود شاعر به طور معمول، معنی دور و گاه هردو معنی است.</a:t>
            </a:r>
            <a:r>
              <a:rPr lang="fa-IR" sz="2000" b="1" dirty="0">
                <a:solidFill>
                  <a:schemeClr val="tx1"/>
                </a:solidFill>
                <a:cs typeface="B Nazanin" panose="00000400000000000000" pitchFamily="2" charset="-78"/>
              </a:rPr>
              <a:t/>
            </a:r>
            <a:br>
              <a:rPr lang="fa-IR" sz="2000" b="1" dirty="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ایهام، نوعی بازی ذهن است تا خواننده یا شنونده به یک معنی دل ببندد که گاه درست نیست بلکه دیگری درست است. </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در این آرایه، واژه یا عبارت به گونه ای است که ذهن بر سر دوراهی قرار می گیرد و نمی توان در یک لحظه، یکی از دو معنی را انتخاب کند. این انتخاب کار آسانی نیست و این حالت روانی، بیشترین لذّت ادبی را در خواننده ایجاد می کند. </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زمانی می توانیم آرایۀ ایهام را دریابیم که به معانی مختلف واژه ها و عبارتها آگاه باشیم.</a:t>
            </a:r>
            <a:endParaRPr lang="fa-IR" sz="2000" b="1" dirty="0">
              <a:solidFill>
                <a:schemeClr val="tx1"/>
              </a:solidFill>
              <a:cs typeface="B Nazanin" panose="00000400000000000000" pitchFamily="2" charset="-78"/>
            </a:endParaRPr>
          </a:p>
        </p:txBody>
      </p:sp>
    </p:spTree>
    <p:extLst>
      <p:ext uri="{BB962C8B-B14F-4D97-AF65-F5344CB8AC3E}">
        <p14:creationId xmlns:p14="http://schemas.microsoft.com/office/powerpoint/2010/main" val="1240840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900" y="-76200"/>
            <a:ext cx="8547100" cy="6540500"/>
          </a:xfrm>
        </p:spPr>
        <p:txBody>
          <a:bodyPr/>
          <a:lstStyle/>
          <a:p>
            <a:r>
              <a:rPr lang="fa-IR" sz="4000" b="1" dirty="0" smtClean="0">
                <a:solidFill>
                  <a:schemeClr val="tx1"/>
                </a:solidFill>
                <a:cs typeface="B Nazanin" panose="00000400000000000000" pitchFamily="2" charset="-78"/>
              </a:rPr>
              <a:t/>
            </a:r>
            <a:br>
              <a:rPr lang="fa-IR" sz="4000" b="1" dirty="0" smtClean="0">
                <a:solidFill>
                  <a:schemeClr val="tx1"/>
                </a:solidFill>
                <a:cs typeface="B Nazanin" panose="00000400000000000000" pitchFamily="2" charset="-78"/>
              </a:rPr>
            </a:br>
            <a:r>
              <a:rPr lang="fa-IR" sz="4000" b="1" dirty="0" smtClean="0">
                <a:solidFill>
                  <a:schemeClr val="tx1"/>
                </a:solidFill>
                <a:cs typeface="B Nazanin" panose="00000400000000000000" pitchFamily="2" charset="-78"/>
              </a:rPr>
              <a:t>نمونه:</a:t>
            </a:r>
            <a:br>
              <a:rPr lang="fa-IR" sz="4000" b="1" dirty="0" smtClean="0">
                <a:solidFill>
                  <a:schemeClr val="tx1"/>
                </a:solidFill>
                <a:cs typeface="B Nazanin" panose="00000400000000000000" pitchFamily="2" charset="-78"/>
              </a:rPr>
            </a:br>
            <a:r>
              <a:rPr lang="fa-IR" sz="1800" b="1" dirty="0" smtClean="0">
                <a:solidFill>
                  <a:schemeClr val="tx1"/>
                </a:solidFill>
                <a:cs typeface="B Nazanin" panose="00000400000000000000" pitchFamily="2" charset="-78"/>
              </a:rPr>
              <a:t>1</a:t>
            </a:r>
            <a:r>
              <a:rPr lang="fa-IR" sz="2000" b="1" dirty="0" smtClean="0">
                <a:solidFill>
                  <a:schemeClr val="tx1"/>
                </a:solidFill>
                <a:cs typeface="B Nazanin" panose="00000400000000000000" pitchFamily="2" charset="-78"/>
              </a:rPr>
              <a:t>- صائب ، مدد خلق نمودیم به همّت                           در ظاهر اگر مالک دینار نبودیم </a:t>
            </a:r>
            <a:br>
              <a:rPr lang="fa-IR" sz="2000" b="1" dirty="0" smtClean="0">
                <a:solidFill>
                  <a:schemeClr val="tx1"/>
                </a:solidFill>
                <a:cs typeface="B Nazanin" panose="00000400000000000000" pitchFamily="2" charset="-78"/>
              </a:rPr>
            </a:br>
            <a:r>
              <a:rPr lang="fa-IR" sz="2000" b="1" dirty="0">
                <a:solidFill>
                  <a:schemeClr val="tx1"/>
                </a:solidFill>
                <a:cs typeface="B Nazanin" panose="00000400000000000000" pitchFamily="2" charset="-78"/>
              </a:rPr>
              <a:t> </a:t>
            </a:r>
            <a:r>
              <a:rPr lang="fa-IR" sz="2000" b="1" dirty="0" smtClean="0">
                <a:solidFill>
                  <a:schemeClr val="tx1"/>
                </a:solidFill>
                <a:cs typeface="B Nazanin" panose="00000400000000000000" pitchFamily="2" charset="-78"/>
              </a:rPr>
              <a:t>                                                                                                                       (صائب)</a:t>
            </a:r>
            <a:r>
              <a:rPr lang="fa-IR" sz="2400" b="1" dirty="0" smtClean="0">
                <a:solidFill>
                  <a:schemeClr val="tx1"/>
                </a:solidFill>
                <a:cs typeface="B Nazanin" panose="00000400000000000000" pitchFamily="2" charset="-78"/>
              </a:rPr>
              <a:t/>
            </a:r>
            <a:br>
              <a:rPr lang="fa-IR" sz="2400" b="1" dirty="0" smtClean="0">
                <a:solidFill>
                  <a:schemeClr val="tx1"/>
                </a:solidFill>
                <a:cs typeface="B Nazanin" panose="00000400000000000000" pitchFamily="2" charset="-78"/>
              </a:rPr>
            </a:br>
            <a:r>
              <a:rPr lang="fa-IR" sz="2800" b="1" dirty="0" smtClean="0">
                <a:solidFill>
                  <a:schemeClr val="tx1"/>
                </a:solidFill>
                <a:cs typeface="B Nazanin" panose="00000400000000000000" pitchFamily="2" charset="-78"/>
              </a:rPr>
              <a:t> </a:t>
            </a:r>
            <a:r>
              <a:rPr lang="fa-IR" sz="2400" b="1" dirty="0">
                <a:solidFill>
                  <a:schemeClr val="accent5">
                    <a:lumMod val="75000"/>
                  </a:schemeClr>
                </a:solidFill>
                <a:cs typeface="B Nazanin" panose="00000400000000000000" pitchFamily="2" charset="-78"/>
              </a:rPr>
              <a:t>مالک </a:t>
            </a:r>
            <a:r>
              <a:rPr lang="fa-IR" sz="2400" b="1" dirty="0" smtClean="0">
                <a:solidFill>
                  <a:schemeClr val="accent5">
                    <a:lumMod val="75000"/>
                  </a:schemeClr>
                </a:solidFill>
                <a:cs typeface="B Nazanin" panose="00000400000000000000" pitchFamily="2" charset="-78"/>
              </a:rPr>
              <a:t>دینار</a:t>
            </a:r>
            <a:r>
              <a:rPr lang="fa-IR" sz="2000" b="1" dirty="0" smtClean="0">
                <a:solidFill>
                  <a:schemeClr val="accent5">
                    <a:lumMod val="75000"/>
                  </a:schemeClr>
                </a:solidFill>
                <a:cs typeface="B Nazanin" panose="00000400000000000000" pitchFamily="2" charset="-78"/>
              </a:rPr>
              <a:t/>
            </a:r>
            <a:br>
              <a:rPr lang="fa-IR" sz="2000" b="1" dirty="0" smtClean="0">
                <a:solidFill>
                  <a:schemeClr val="accent5">
                    <a:lumMod val="75000"/>
                  </a:schemeClr>
                </a:solidFill>
                <a:cs typeface="B Nazanin" panose="00000400000000000000" pitchFamily="2" charset="-78"/>
              </a:rPr>
            </a:br>
            <a:r>
              <a:rPr lang="fa-IR" sz="2000" b="1" dirty="0" smtClean="0">
                <a:solidFill>
                  <a:schemeClr val="tx1"/>
                </a:solidFill>
                <a:cs typeface="B Nazanin" panose="00000400000000000000" pitchFamily="2" charset="-78"/>
              </a:rPr>
              <a:t>الف: نام عارف مشهور قرن دوم</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ب: صاحب سکّه و طلا</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
            </a:r>
            <a:br>
              <a:rPr lang="fa-IR" sz="2000" b="1" dirty="0" smtClean="0">
                <a:solidFill>
                  <a:schemeClr val="tx1"/>
                </a:solidFill>
                <a:cs typeface="B Nazanin" panose="00000400000000000000" pitchFamily="2" charset="-78"/>
              </a:rPr>
            </a:br>
            <a:r>
              <a:rPr lang="fa-IR" sz="3200" b="1" dirty="0" smtClean="0">
                <a:solidFill>
                  <a:schemeClr val="tx1"/>
                </a:solidFill>
                <a:cs typeface="B Nazanin" panose="00000400000000000000" pitchFamily="2" charset="-78"/>
              </a:rPr>
              <a:t>2</a:t>
            </a:r>
            <a:r>
              <a:rPr lang="fa-IR" sz="2400" b="1" dirty="0" smtClean="0">
                <a:solidFill>
                  <a:schemeClr val="tx1"/>
                </a:solidFill>
                <a:cs typeface="B Nazanin" panose="00000400000000000000" pitchFamily="2" charset="-78"/>
              </a:rPr>
              <a:t>- </a:t>
            </a:r>
            <a:r>
              <a:rPr lang="fa-IR" sz="1800" b="1" dirty="0" smtClean="0">
                <a:solidFill>
                  <a:schemeClr val="tx1"/>
                </a:solidFill>
                <a:cs typeface="B Nazanin" panose="00000400000000000000" pitchFamily="2" charset="-78"/>
              </a:rPr>
              <a:t>میان گریه می خندم که چون شمع اندرین مجلس      </a:t>
            </a:r>
            <a:r>
              <a:rPr lang="fa-IR" sz="1800" b="1" dirty="0">
                <a:solidFill>
                  <a:schemeClr val="tx1"/>
                </a:solidFill>
                <a:cs typeface="B Nazanin" panose="00000400000000000000" pitchFamily="2" charset="-78"/>
              </a:rPr>
              <a:t>  زبان آتشینم هست ولیکن در نمی گیرد</a:t>
            </a:r>
            <a:br>
              <a:rPr lang="fa-IR" sz="1800" b="1" dirty="0">
                <a:solidFill>
                  <a:schemeClr val="tx1"/>
                </a:solidFill>
                <a:cs typeface="B Nazanin" panose="00000400000000000000" pitchFamily="2" charset="-78"/>
              </a:rPr>
            </a:br>
            <a:r>
              <a:rPr lang="fa-IR" sz="1800" b="1" dirty="0" smtClean="0">
                <a:solidFill>
                  <a:schemeClr val="tx1"/>
                </a:solidFill>
                <a:cs typeface="B Nazanin" panose="00000400000000000000" pitchFamily="2" charset="-78"/>
              </a:rPr>
              <a:t>                                                                                                                                               (حافظ)</a:t>
            </a:r>
            <a:br>
              <a:rPr lang="fa-IR" sz="1800" b="1" dirty="0" smtClean="0">
                <a:solidFill>
                  <a:schemeClr val="tx1"/>
                </a:solidFill>
                <a:cs typeface="B Nazanin" panose="00000400000000000000" pitchFamily="2" charset="-78"/>
              </a:rPr>
            </a:br>
            <a:r>
              <a:rPr lang="fa-IR" sz="2400" b="1" dirty="0" smtClean="0">
                <a:solidFill>
                  <a:schemeClr val="accent5">
                    <a:lumMod val="75000"/>
                  </a:schemeClr>
                </a:solidFill>
                <a:cs typeface="B Nazanin" panose="00000400000000000000" pitchFamily="2" charset="-78"/>
              </a:rPr>
              <a:t>در نمی گیرد</a:t>
            </a:r>
            <a:r>
              <a:rPr lang="fa-IR" sz="2000" b="1" dirty="0" smtClean="0">
                <a:solidFill>
                  <a:schemeClr val="tx1"/>
                </a:solidFill>
                <a:cs typeface="B Nazanin" panose="00000400000000000000" pitchFamily="2" charset="-78"/>
              </a:rPr>
              <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الف: اثر نمی کند</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ب: نمی سوزد</a:t>
            </a:r>
            <a:br>
              <a:rPr lang="fa-IR" sz="2000" b="1" dirty="0" smtClean="0">
                <a:solidFill>
                  <a:schemeClr val="tx1"/>
                </a:solidFill>
                <a:cs typeface="B Nazanin" panose="00000400000000000000" pitchFamily="2" charset="-78"/>
              </a:rPr>
            </a:br>
            <a:r>
              <a:rPr lang="fa-IR" sz="2800" b="1" dirty="0" smtClean="0">
                <a:solidFill>
                  <a:schemeClr val="tx1"/>
                </a:solidFill>
                <a:cs typeface="B Nazanin" panose="00000400000000000000" pitchFamily="2" charset="-78"/>
              </a:rPr>
              <a:t/>
            </a:r>
            <a:br>
              <a:rPr lang="fa-IR" sz="2800" b="1" dirty="0" smtClean="0">
                <a:solidFill>
                  <a:schemeClr val="tx1"/>
                </a:solidFill>
                <a:cs typeface="B Nazanin" panose="00000400000000000000" pitchFamily="2" charset="-78"/>
              </a:rPr>
            </a:br>
            <a:r>
              <a:rPr lang="fa-IR" sz="1800" b="1" dirty="0" smtClean="0">
                <a:solidFill>
                  <a:schemeClr val="tx1"/>
                </a:solidFill>
                <a:cs typeface="B Nazanin" panose="00000400000000000000" pitchFamily="2" charset="-78"/>
              </a:rPr>
              <a:t>3گو شمع میارید در این جمع که امشب                                     </a:t>
            </a:r>
            <a:r>
              <a:rPr lang="fa-IR" sz="1800" b="1" dirty="0">
                <a:solidFill>
                  <a:schemeClr val="tx1"/>
                </a:solidFill>
                <a:cs typeface="B Nazanin" panose="00000400000000000000" pitchFamily="2" charset="-78"/>
              </a:rPr>
              <a:t>در مجلس ما ماه رخ دوست تمام است </a:t>
            </a:r>
            <a:br>
              <a:rPr lang="fa-IR" sz="1800" b="1" dirty="0">
                <a:solidFill>
                  <a:schemeClr val="tx1"/>
                </a:solidFill>
                <a:cs typeface="B Nazanin" panose="00000400000000000000" pitchFamily="2" charset="-78"/>
              </a:rPr>
            </a:br>
            <a:r>
              <a:rPr lang="fa-IR" sz="1800" b="1" dirty="0">
                <a:solidFill>
                  <a:schemeClr val="tx1"/>
                </a:solidFill>
                <a:cs typeface="B Nazanin" panose="00000400000000000000" pitchFamily="2" charset="-78"/>
              </a:rPr>
              <a:t>     </a:t>
            </a:r>
            <a:r>
              <a:rPr lang="fa-IR" sz="1800" b="1" dirty="0" smtClean="0">
                <a:solidFill>
                  <a:schemeClr val="tx1"/>
                </a:solidFill>
                <a:cs typeface="B Nazanin" panose="00000400000000000000" pitchFamily="2" charset="-78"/>
              </a:rPr>
              <a:t>                                                                                                                                           (حافظ)   </a:t>
            </a:r>
            <a:br>
              <a:rPr lang="fa-IR" sz="1800" b="1" dirty="0" smtClean="0">
                <a:solidFill>
                  <a:schemeClr val="tx1"/>
                </a:solidFill>
                <a:cs typeface="B Nazanin" panose="00000400000000000000" pitchFamily="2" charset="-78"/>
              </a:rPr>
            </a:br>
            <a:r>
              <a:rPr lang="fa-IR" sz="2800" b="1" dirty="0" smtClean="0">
                <a:solidFill>
                  <a:schemeClr val="accent5">
                    <a:lumMod val="75000"/>
                  </a:schemeClr>
                </a:solidFill>
                <a:cs typeface="B Nazanin" panose="00000400000000000000" pitchFamily="2" charset="-78"/>
              </a:rPr>
              <a:t>تمام</a:t>
            </a:r>
            <a:r>
              <a:rPr lang="fa-IR" sz="2800" b="1" dirty="0" smtClean="0">
                <a:solidFill>
                  <a:schemeClr val="tx1"/>
                </a:solidFill>
                <a:cs typeface="B Nazanin" panose="00000400000000000000" pitchFamily="2" charset="-78"/>
              </a:rPr>
              <a:t/>
            </a:r>
            <a:br>
              <a:rPr lang="fa-IR" sz="28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الف: ماه تمام یا بدر</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ب: بسنده</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ج: در مجلس ما، فقط چهرۀ او حاضر است یا تنها اوست و تمام</a:t>
            </a:r>
            <a:endParaRPr lang="fa-IR" sz="4000" b="1" dirty="0">
              <a:solidFill>
                <a:schemeClr val="tx1"/>
              </a:solidFill>
              <a:cs typeface="B Nazanin" panose="00000400000000000000" pitchFamily="2" charset="-78"/>
            </a:endParaRPr>
          </a:p>
        </p:txBody>
      </p:sp>
    </p:spTree>
    <p:extLst>
      <p:ext uri="{BB962C8B-B14F-4D97-AF65-F5344CB8AC3E}">
        <p14:creationId xmlns:p14="http://schemas.microsoft.com/office/powerpoint/2010/main" val="395300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787900"/>
          </a:xfrm>
        </p:spPr>
        <p:txBody>
          <a:bodyPr>
            <a:normAutofit/>
          </a:bodyPr>
          <a:lstStyle/>
          <a:p>
            <a:pPr algn="r"/>
            <a:r>
              <a:rPr lang="fa-IR" sz="2800" b="1" dirty="0" smtClean="0">
                <a:solidFill>
                  <a:schemeClr val="tx1"/>
                </a:solidFill>
                <a:cs typeface="B Nazanin" panose="00000400000000000000" pitchFamily="2" charset="-78"/>
              </a:rPr>
              <a:t>ایهام تناسب</a:t>
            </a:r>
            <a:r>
              <a:rPr lang="fa-IR" b="1" dirty="0" smtClean="0">
                <a:cs typeface="B Nazanin" panose="00000400000000000000" pitchFamily="2" charset="-78"/>
              </a:rPr>
              <a:t> </a:t>
            </a:r>
            <a:br>
              <a:rPr lang="fa-IR" b="1" dirty="0" smtClean="0">
                <a:cs typeface="B Nazanin" panose="00000400000000000000" pitchFamily="2" charset="-78"/>
              </a:rPr>
            </a:br>
            <a:r>
              <a:rPr lang="fa-IR" b="1" dirty="0">
                <a:cs typeface="B Nazanin" panose="00000400000000000000" pitchFamily="2" charset="-78"/>
              </a:rPr>
              <a:t/>
            </a:r>
            <a:br>
              <a:rPr lang="fa-IR" b="1" dirty="0">
                <a:cs typeface="B Nazanin" panose="00000400000000000000" pitchFamily="2" charset="-78"/>
              </a:rPr>
            </a:br>
            <a:r>
              <a:rPr lang="fa-IR" sz="2800" b="1" dirty="0" smtClean="0">
                <a:solidFill>
                  <a:schemeClr val="tx1"/>
                </a:solidFill>
                <a:cs typeface="B Nazanin" panose="00000400000000000000" pitchFamily="2" charset="-78"/>
              </a:rPr>
              <a:t>تعریف: </a:t>
            </a:r>
            <a:r>
              <a:rPr lang="fa-IR" sz="2000" b="1" dirty="0" smtClean="0">
                <a:solidFill>
                  <a:schemeClr val="tx1"/>
                </a:solidFill>
                <a:cs typeface="B Nazanin" panose="00000400000000000000" pitchFamily="2" charset="-78"/>
              </a:rPr>
              <a:t>آوردن یک واژه با حداقل دو معنی که یک معنی آن مدّ نظر و پذیرفتنی است و معنی دیگر نیز با بعضی از اجزای کلام تناسب دارد.</a:t>
            </a:r>
            <a:br>
              <a:rPr lang="fa-IR" sz="2000" b="1" dirty="0" smtClean="0">
                <a:solidFill>
                  <a:schemeClr val="tx1"/>
                </a:solidFill>
                <a:cs typeface="B Nazanin" panose="00000400000000000000" pitchFamily="2" charset="-78"/>
              </a:rPr>
            </a:br>
            <a:r>
              <a:rPr lang="fa-IR" sz="2000" b="1" dirty="0">
                <a:solidFill>
                  <a:schemeClr val="tx1"/>
                </a:solidFill>
                <a:cs typeface="B Nazanin" panose="00000400000000000000" pitchFamily="2" charset="-78"/>
              </a:rPr>
              <a:t/>
            </a:r>
            <a:br>
              <a:rPr lang="fa-IR" sz="2000" b="1" dirty="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ایهام تناسب، با درگیری ذهن بر سر انتخاب یک معنی سبب لذّت ادبی می شود. </a:t>
            </a:r>
            <a:endParaRPr lang="fa-IR" sz="2000" b="1" dirty="0">
              <a:solidFill>
                <a:schemeClr val="tx1"/>
              </a:solidFill>
              <a:cs typeface="B Nazanin" panose="00000400000000000000" pitchFamily="2" charset="-78"/>
            </a:endParaRPr>
          </a:p>
        </p:txBody>
      </p:sp>
    </p:spTree>
    <p:extLst>
      <p:ext uri="{BB962C8B-B14F-4D97-AF65-F5344CB8AC3E}">
        <p14:creationId xmlns:p14="http://schemas.microsoft.com/office/powerpoint/2010/main" val="2553050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774700"/>
            <a:ext cx="9220200" cy="4953000"/>
          </a:xfrm>
        </p:spPr>
        <p:txBody>
          <a:bodyPr>
            <a:normAutofit fontScale="90000"/>
          </a:bodyPr>
          <a:lstStyle/>
          <a:p>
            <a:pPr algn="r"/>
            <a:r>
              <a:rPr lang="fa-IR" sz="2800" b="1" dirty="0" smtClean="0">
                <a:solidFill>
                  <a:schemeClr val="tx1"/>
                </a:solidFill>
                <a:cs typeface="B Nazanin" panose="00000400000000000000" pitchFamily="2" charset="-78"/>
              </a:rPr>
              <a:t>نمونه هایی از ایهام تناسب</a:t>
            </a:r>
            <a:br>
              <a:rPr lang="fa-IR" sz="2800" b="1" dirty="0" smtClean="0">
                <a:solidFill>
                  <a:schemeClr val="tx1"/>
                </a:solidFill>
                <a:cs typeface="B Nazanin" panose="00000400000000000000" pitchFamily="2" charset="-78"/>
              </a:rPr>
            </a:br>
            <a:r>
              <a:rPr lang="fa-IR" sz="2800" b="1" dirty="0" smtClean="0">
                <a:solidFill>
                  <a:schemeClr val="tx1"/>
                </a:solidFill>
                <a:cs typeface="B Nazanin" panose="00000400000000000000" pitchFamily="2" charset="-78"/>
              </a:rPr>
              <a:t>    </a:t>
            </a:r>
            <a:r>
              <a:rPr lang="fa-IR" sz="2000" b="1" dirty="0" smtClean="0">
                <a:solidFill>
                  <a:schemeClr val="tx1"/>
                </a:solidFill>
                <a:cs typeface="B Nazanin" panose="00000400000000000000" pitchFamily="2" charset="-78"/>
              </a:rPr>
              <a:t>ماهم این هفته برون رفت و به چشمم سالی است     حال هجران تو چه دانی که چه مشکل حالی است</a:t>
            </a:r>
            <a:br>
              <a:rPr lang="fa-IR" sz="2000" b="1" dirty="0" smtClean="0">
                <a:solidFill>
                  <a:schemeClr val="tx1"/>
                </a:solidFill>
                <a:cs typeface="B Nazanin" panose="00000400000000000000" pitchFamily="2" charset="-78"/>
              </a:rPr>
            </a:br>
            <a:r>
              <a:rPr lang="fa-IR" sz="2000" b="1" dirty="0" smtClean="0">
                <a:solidFill>
                  <a:schemeClr val="tx1"/>
                </a:solidFill>
                <a:cs typeface="B Nazanin" panose="00000400000000000000" pitchFamily="2" charset="-78"/>
              </a:rPr>
              <a:t>                                                                                                                                                         (حافظ)</a:t>
            </a:r>
            <a:br>
              <a:rPr lang="fa-IR" sz="2000" b="1" dirty="0" smtClean="0">
                <a:solidFill>
                  <a:schemeClr val="tx1"/>
                </a:solidFill>
                <a:cs typeface="B Nazanin" panose="00000400000000000000" pitchFamily="2" charset="-78"/>
              </a:rPr>
            </a:br>
            <a:r>
              <a:rPr lang="fa-IR" sz="2700" b="1" dirty="0" smtClean="0">
                <a:solidFill>
                  <a:schemeClr val="accent4">
                    <a:lumMod val="75000"/>
                  </a:schemeClr>
                </a:solidFill>
                <a:cs typeface="B Nazanin" panose="00000400000000000000" pitchFamily="2" charset="-78"/>
              </a:rPr>
              <a:t>ماه: استعاره از معشوق شاعر که همین معنی مدّ نظر است.</a:t>
            </a:r>
            <a:br>
              <a:rPr lang="fa-IR" sz="2700" b="1" dirty="0" smtClean="0">
                <a:solidFill>
                  <a:schemeClr val="accent4">
                    <a:lumMod val="75000"/>
                  </a:schemeClr>
                </a:solidFill>
                <a:cs typeface="B Nazanin" panose="00000400000000000000" pitchFamily="2" charset="-78"/>
              </a:rPr>
            </a:br>
            <a:r>
              <a:rPr lang="fa-IR" sz="2700" b="1" dirty="0" smtClean="0">
                <a:solidFill>
                  <a:schemeClr val="tx2"/>
                </a:solidFill>
                <a:cs typeface="B Nazanin" panose="00000400000000000000" pitchFamily="2" charset="-78"/>
              </a:rPr>
              <a:t>ماه، یک</a:t>
            </a:r>
            <a:r>
              <a:rPr lang="fa-IR" sz="2700" b="1" dirty="0" smtClean="0">
                <a:solidFill>
                  <a:schemeClr val="accent4">
                    <a:lumMod val="75000"/>
                  </a:schemeClr>
                </a:solidFill>
                <a:cs typeface="B Nazanin" panose="00000400000000000000" pitchFamily="2" charset="-78"/>
              </a:rPr>
              <a:t> </a:t>
            </a:r>
            <a:r>
              <a:rPr lang="fa-IR" sz="2700" b="1" dirty="0" smtClean="0">
                <a:solidFill>
                  <a:schemeClr val="tx2"/>
                </a:solidFill>
                <a:cs typeface="B Nazanin" panose="00000400000000000000" pitchFamily="2" charset="-78"/>
              </a:rPr>
              <a:t>معنی دیگر نیز دارد و آن یک قسمت از دوازده قسمت سال است که سی روز می باشد و در این معنی با هفته و سال که در همین مصراع به کار رفته است، تناسب دارد.</a:t>
            </a:r>
            <a:br>
              <a:rPr lang="fa-IR" sz="2700" b="1" dirty="0" smtClean="0">
                <a:solidFill>
                  <a:schemeClr val="tx2"/>
                </a:solidFill>
                <a:cs typeface="B Nazanin" panose="00000400000000000000" pitchFamily="2" charset="-78"/>
              </a:rPr>
            </a:br>
            <a:r>
              <a:rPr lang="fa-IR" sz="2700" b="1" dirty="0" smtClean="0">
                <a:solidFill>
                  <a:schemeClr val="accent4">
                    <a:lumMod val="75000"/>
                  </a:schemeClr>
                </a:solidFill>
                <a:cs typeface="B Nazanin" panose="00000400000000000000" pitchFamily="2" charset="-78"/>
              </a:rPr>
              <a:t/>
            </a:r>
            <a:br>
              <a:rPr lang="fa-IR" sz="2700" b="1" dirty="0" smtClean="0">
                <a:solidFill>
                  <a:schemeClr val="accent4">
                    <a:lumMod val="75000"/>
                  </a:schemeClr>
                </a:solidFill>
                <a:cs typeface="B Nazanin" panose="00000400000000000000" pitchFamily="2" charset="-78"/>
              </a:rPr>
            </a:br>
            <a:r>
              <a:rPr lang="fa-IR" sz="2700" b="1" dirty="0" smtClean="0">
                <a:solidFill>
                  <a:schemeClr val="accent4">
                    <a:lumMod val="75000"/>
                  </a:schemeClr>
                </a:solidFill>
                <a:cs typeface="B Nazanin" panose="00000400000000000000" pitchFamily="2" charset="-78"/>
              </a:rPr>
              <a:t/>
            </a:r>
            <a:br>
              <a:rPr lang="fa-IR" sz="2700" b="1" dirty="0" smtClean="0">
                <a:solidFill>
                  <a:schemeClr val="accent4">
                    <a:lumMod val="75000"/>
                  </a:schemeClr>
                </a:solidFill>
                <a:cs typeface="B Nazanin" panose="00000400000000000000" pitchFamily="2" charset="-78"/>
              </a:rPr>
            </a:br>
            <a:r>
              <a:rPr lang="fa-IR" sz="2700" b="1" dirty="0" smtClean="0">
                <a:solidFill>
                  <a:schemeClr val="accent4">
                    <a:lumMod val="75000"/>
                  </a:schemeClr>
                </a:solidFill>
                <a:cs typeface="B Nazanin" panose="00000400000000000000" pitchFamily="2" charset="-78"/>
              </a:rPr>
              <a:t/>
            </a:r>
            <a:br>
              <a:rPr lang="fa-IR" sz="2700" b="1" dirty="0" smtClean="0">
                <a:solidFill>
                  <a:schemeClr val="accent4">
                    <a:lumMod val="75000"/>
                  </a:schemeClr>
                </a:solidFill>
                <a:cs typeface="B Nazanin" panose="00000400000000000000" pitchFamily="2" charset="-78"/>
              </a:rPr>
            </a:br>
            <a:r>
              <a:rPr lang="fa-IR" sz="2700" b="1" dirty="0" smtClean="0">
                <a:solidFill>
                  <a:schemeClr val="accent4">
                    <a:lumMod val="75000"/>
                  </a:schemeClr>
                </a:solidFill>
                <a:cs typeface="B Nazanin" panose="00000400000000000000" pitchFamily="2" charset="-78"/>
              </a:rPr>
              <a:t/>
            </a:r>
            <a:br>
              <a:rPr lang="fa-IR" sz="2700" b="1" dirty="0" smtClean="0">
                <a:solidFill>
                  <a:schemeClr val="accent4">
                    <a:lumMod val="75000"/>
                  </a:schemeClr>
                </a:solidFill>
                <a:cs typeface="B Nazanin" panose="00000400000000000000" pitchFamily="2" charset="-78"/>
              </a:rPr>
            </a:br>
            <a:r>
              <a:rPr lang="fa-IR" sz="2000" b="1" dirty="0" smtClean="0">
                <a:solidFill>
                  <a:schemeClr val="accent4">
                    <a:lumMod val="75000"/>
                  </a:schemeClr>
                </a:solidFill>
                <a:cs typeface="B Nazanin" panose="00000400000000000000" pitchFamily="2" charset="-78"/>
              </a:rPr>
              <a:t/>
            </a:r>
            <a:br>
              <a:rPr lang="fa-IR" sz="2000" b="1" dirty="0" smtClean="0">
                <a:solidFill>
                  <a:schemeClr val="accent4">
                    <a:lumMod val="75000"/>
                  </a:schemeClr>
                </a:solidFill>
                <a:cs typeface="B Nazanin" panose="00000400000000000000" pitchFamily="2" charset="-78"/>
              </a:rPr>
            </a:br>
            <a:endParaRPr lang="fa-IR" sz="2000" b="1" dirty="0" smtClean="0">
              <a:solidFill>
                <a:schemeClr val="accent4">
                  <a:lumMod val="75000"/>
                </a:schemeClr>
              </a:solidFill>
              <a:cs typeface="B Nazanin" panose="00000400000000000000" pitchFamily="2" charset="-78"/>
            </a:endParaRPr>
          </a:p>
        </p:txBody>
      </p:sp>
      <p:sp>
        <p:nvSpPr>
          <p:cNvPr id="5" name="5-Point Star 4"/>
          <p:cNvSpPr/>
          <p:nvPr/>
        </p:nvSpPr>
        <p:spPr>
          <a:xfrm>
            <a:off x="9283700" y="1358900"/>
            <a:ext cx="1778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350988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060450"/>
            <a:ext cx="9088966" cy="5327650"/>
          </a:xfrm>
        </p:spPr>
        <p:txBody>
          <a:bodyPr>
            <a:normAutofit fontScale="90000"/>
          </a:bodyPr>
          <a:lstStyle/>
          <a:p>
            <a:pPr algn="r"/>
            <a:r>
              <a:rPr lang="fa-IR" sz="2800" b="1" dirty="0" smtClean="0">
                <a:solidFill>
                  <a:schemeClr val="tx1"/>
                </a:solidFill>
                <a:cs typeface="B Nazanin" panose="00000400000000000000" pitchFamily="2" charset="-78"/>
              </a:rPr>
              <a:t>تفاوت ایهام و ایهام تناسب</a:t>
            </a:r>
            <a:br>
              <a:rPr lang="fa-IR" sz="2800" b="1" dirty="0" smtClean="0">
                <a:solidFill>
                  <a:schemeClr val="tx1"/>
                </a:solidFill>
                <a:cs typeface="B Nazanin" panose="00000400000000000000" pitchFamily="2" charset="-78"/>
              </a:rPr>
            </a:br>
            <a:r>
              <a:rPr lang="fa-IR" sz="2800" b="1" dirty="0" smtClean="0">
                <a:solidFill>
                  <a:schemeClr val="tx1"/>
                </a:solidFill>
                <a:cs typeface="B Nazanin" panose="00000400000000000000" pitchFamily="2" charset="-78"/>
              </a:rPr>
              <a:t>در ایهام، گاه هر دو معنی پذیرفتنی است؛ امّا در ایهام تناسب، تنها یک معنی به کار می آید و معنی دوم با واژه های دیگر، آرایۀ مراعات نظیر می سازد. </a:t>
            </a:r>
            <a:br>
              <a:rPr lang="fa-IR" sz="2800" b="1" dirty="0" smtClean="0">
                <a:solidFill>
                  <a:schemeClr val="tx1"/>
                </a:solidFill>
                <a:cs typeface="B Nazanin" panose="00000400000000000000" pitchFamily="2" charset="-78"/>
              </a:rPr>
            </a:br>
            <a:r>
              <a:rPr lang="fa-IR" sz="2800" b="1" dirty="0" smtClean="0">
                <a:solidFill>
                  <a:schemeClr val="tx1"/>
                </a:solidFill>
                <a:cs typeface="B Nazanin" panose="00000400000000000000" pitchFamily="2" charset="-78"/>
              </a:rPr>
              <a:t> نمونه:</a:t>
            </a:r>
            <a:br>
              <a:rPr lang="fa-IR" sz="2800" b="1" dirty="0" smtClean="0">
                <a:solidFill>
                  <a:schemeClr val="tx1"/>
                </a:solidFill>
                <a:cs typeface="B Nazanin" panose="00000400000000000000" pitchFamily="2" charset="-78"/>
              </a:rPr>
            </a:br>
            <a:r>
              <a:rPr lang="fa-IR" sz="2200" b="1" dirty="0" smtClean="0">
                <a:solidFill>
                  <a:schemeClr val="tx1"/>
                </a:solidFill>
                <a:cs typeface="B Nazanin" panose="00000400000000000000" pitchFamily="2" charset="-78"/>
              </a:rPr>
              <a:t>دی می شد و گفتم صنما عهد به جای آر                           گفتا: غلطی خواجه، در این عهد وفا نیست</a:t>
            </a:r>
            <a:br>
              <a:rPr lang="fa-IR" sz="2200" b="1" dirty="0" smtClean="0">
                <a:solidFill>
                  <a:schemeClr val="tx1"/>
                </a:solidFill>
                <a:cs typeface="B Nazanin" panose="00000400000000000000" pitchFamily="2" charset="-78"/>
              </a:rPr>
            </a:br>
            <a:r>
              <a:rPr lang="fa-IR" sz="2200" b="1" dirty="0" smtClean="0">
                <a:solidFill>
                  <a:schemeClr val="tx1"/>
                </a:solidFill>
                <a:cs typeface="B Nazanin" panose="00000400000000000000" pitchFamily="2" charset="-78"/>
              </a:rPr>
              <a:t>                                                                                                                                                (حافظ</a:t>
            </a:r>
            <a:r>
              <a:rPr lang="fa-IR" sz="2400" b="1" dirty="0" smtClean="0">
                <a:solidFill>
                  <a:schemeClr val="tx1"/>
                </a:solidFill>
                <a:cs typeface="B Nazanin" panose="00000400000000000000" pitchFamily="2" charset="-78"/>
              </a:rPr>
              <a:t>)</a:t>
            </a:r>
            <a:r>
              <a:rPr lang="fa-IR" sz="2400" b="1" dirty="0">
                <a:solidFill>
                  <a:schemeClr val="tx1"/>
                </a:solidFill>
                <a:cs typeface="B Nazanin" panose="00000400000000000000" pitchFamily="2" charset="-78"/>
              </a:rPr>
              <a:t/>
            </a:r>
            <a:br>
              <a:rPr lang="fa-IR" sz="2400" b="1" dirty="0">
                <a:solidFill>
                  <a:schemeClr val="tx1"/>
                </a:solidFill>
                <a:cs typeface="B Nazanin" panose="00000400000000000000" pitchFamily="2" charset="-78"/>
              </a:rPr>
            </a:br>
            <a:r>
              <a:rPr lang="fa-IR" sz="2400" b="1" dirty="0" smtClean="0">
                <a:solidFill>
                  <a:schemeClr val="accent5">
                    <a:lumMod val="75000"/>
                  </a:schemeClr>
                </a:solidFill>
                <a:cs typeface="B Nazanin" panose="00000400000000000000" pitchFamily="2" charset="-78"/>
              </a:rPr>
              <a:t>عهد</a:t>
            </a:r>
            <a:br>
              <a:rPr lang="fa-IR" sz="2400" b="1" dirty="0" smtClean="0">
                <a:solidFill>
                  <a:schemeClr val="accent5">
                    <a:lumMod val="75000"/>
                  </a:schemeClr>
                </a:solidFill>
                <a:cs typeface="B Nazanin" panose="00000400000000000000" pitchFamily="2" charset="-78"/>
              </a:rPr>
            </a:br>
            <a:r>
              <a:rPr lang="fa-IR" sz="2400" b="1" dirty="0" smtClean="0">
                <a:solidFill>
                  <a:schemeClr val="tx2"/>
                </a:solidFill>
                <a:cs typeface="B Nazanin" panose="00000400000000000000" pitchFamily="2" charset="-78"/>
              </a:rPr>
              <a:t>الف: پیمان </a:t>
            </a:r>
            <a:r>
              <a:rPr lang="fa-IR" sz="2400" b="1" dirty="0" smtClean="0">
                <a:solidFill>
                  <a:schemeClr val="accent5">
                    <a:lumMod val="75000"/>
                  </a:schemeClr>
                </a:solidFill>
                <a:cs typeface="B Nazanin" panose="00000400000000000000" pitchFamily="2" charset="-78"/>
              </a:rPr>
              <a:t/>
            </a:r>
            <a:br>
              <a:rPr lang="fa-IR" sz="2400" b="1" dirty="0" smtClean="0">
                <a:solidFill>
                  <a:schemeClr val="accent5">
                    <a:lumMod val="75000"/>
                  </a:schemeClr>
                </a:solidFill>
                <a:cs typeface="B Nazanin" panose="00000400000000000000" pitchFamily="2" charset="-78"/>
              </a:rPr>
            </a:br>
            <a:r>
              <a:rPr lang="fa-IR" sz="2400" b="1" dirty="0" smtClean="0">
                <a:solidFill>
                  <a:schemeClr val="tx1"/>
                </a:solidFill>
                <a:cs typeface="B Nazanin" panose="00000400000000000000" pitchFamily="2" charset="-78"/>
              </a:rPr>
              <a:t>ب: روزگار</a:t>
            </a:r>
            <a:br>
              <a:rPr lang="fa-IR" sz="2400" b="1" dirty="0" smtClean="0">
                <a:solidFill>
                  <a:schemeClr val="tx1"/>
                </a:solidFill>
                <a:cs typeface="B Nazanin" panose="00000400000000000000" pitchFamily="2" charset="-78"/>
              </a:rPr>
            </a:br>
            <a:r>
              <a:rPr lang="fa-IR" sz="2400" b="1" dirty="0" smtClean="0">
                <a:solidFill>
                  <a:schemeClr val="tx1"/>
                </a:solidFill>
                <a:cs typeface="B Nazanin" panose="00000400000000000000" pitchFamily="2" charset="-78"/>
              </a:rPr>
              <a:t/>
            </a:r>
            <a:br>
              <a:rPr lang="fa-IR" sz="2400" b="1" dirty="0" smtClean="0">
                <a:solidFill>
                  <a:schemeClr val="tx1"/>
                </a:solidFill>
                <a:cs typeface="B Nazanin" panose="00000400000000000000" pitchFamily="2" charset="-78"/>
              </a:rPr>
            </a:br>
            <a:r>
              <a:rPr lang="fa-IR" sz="2400" b="1" dirty="0" smtClean="0">
                <a:solidFill>
                  <a:schemeClr val="tx1"/>
                </a:solidFill>
                <a:cs typeface="B Nazanin" panose="00000400000000000000" pitchFamily="2" charset="-78"/>
              </a:rPr>
              <a:t>مردم چشمم به خون آغشته شد                                در کجا این ظلم بر انسان کنند</a:t>
            </a:r>
            <a:br>
              <a:rPr lang="fa-IR" sz="2400" b="1" dirty="0" smtClean="0">
                <a:solidFill>
                  <a:schemeClr val="tx1"/>
                </a:solidFill>
                <a:cs typeface="B Nazanin" panose="00000400000000000000" pitchFamily="2" charset="-78"/>
              </a:rPr>
            </a:br>
            <a:r>
              <a:rPr lang="fa-IR" sz="2400" b="1" dirty="0" smtClean="0">
                <a:solidFill>
                  <a:schemeClr val="tx1"/>
                </a:solidFill>
                <a:cs typeface="B Nazanin" panose="00000400000000000000" pitchFamily="2" charset="-78"/>
              </a:rPr>
              <a:t>                                                                                                                       (</a:t>
            </a:r>
            <a:r>
              <a:rPr lang="fa-IR" sz="2400" b="1" dirty="0">
                <a:solidFill>
                  <a:schemeClr val="tx1"/>
                </a:solidFill>
                <a:cs typeface="B Nazanin" panose="00000400000000000000" pitchFamily="2" charset="-78"/>
              </a:rPr>
              <a:t>حافظ</a:t>
            </a:r>
            <a:r>
              <a:rPr lang="fa-IR" sz="2400" b="1" dirty="0" smtClean="0">
                <a:solidFill>
                  <a:schemeClr val="tx1"/>
                </a:solidFill>
                <a:cs typeface="B Nazanin" panose="00000400000000000000" pitchFamily="2" charset="-78"/>
              </a:rPr>
              <a:t>)</a:t>
            </a:r>
            <a:r>
              <a:rPr lang="fa-IR" sz="2400" b="1" dirty="0">
                <a:solidFill>
                  <a:schemeClr val="tx1"/>
                </a:solidFill>
                <a:cs typeface="B Nazanin" panose="00000400000000000000" pitchFamily="2" charset="-78"/>
              </a:rPr>
              <a:t/>
            </a:r>
            <a:br>
              <a:rPr lang="fa-IR" sz="2400" b="1" dirty="0">
                <a:solidFill>
                  <a:schemeClr val="tx1"/>
                </a:solidFill>
                <a:cs typeface="B Nazanin" panose="00000400000000000000" pitchFamily="2" charset="-78"/>
              </a:rPr>
            </a:br>
            <a:r>
              <a:rPr lang="fa-IR" sz="2400" b="1" dirty="0">
                <a:solidFill>
                  <a:schemeClr val="accent4">
                    <a:lumMod val="75000"/>
                  </a:schemeClr>
                </a:solidFill>
                <a:cs typeface="B Nazanin" panose="00000400000000000000" pitchFamily="2" charset="-78"/>
              </a:rPr>
              <a:t>مردم </a:t>
            </a:r>
            <a:r>
              <a:rPr lang="fa-IR" sz="2400" b="1" dirty="0" smtClean="0">
                <a:solidFill>
                  <a:schemeClr val="accent4">
                    <a:lumMod val="75000"/>
                  </a:schemeClr>
                </a:solidFill>
                <a:cs typeface="B Nazanin" panose="00000400000000000000" pitchFamily="2" charset="-78"/>
              </a:rPr>
              <a:t/>
            </a:r>
            <a:br>
              <a:rPr lang="fa-IR" sz="2400" b="1" dirty="0" smtClean="0">
                <a:solidFill>
                  <a:schemeClr val="accent4">
                    <a:lumMod val="75000"/>
                  </a:schemeClr>
                </a:solidFill>
                <a:cs typeface="B Nazanin" panose="00000400000000000000" pitchFamily="2" charset="-78"/>
              </a:rPr>
            </a:br>
            <a:r>
              <a:rPr lang="fa-IR" sz="2400" b="1" dirty="0" smtClean="0">
                <a:solidFill>
                  <a:schemeClr val="tx1"/>
                </a:solidFill>
                <a:cs typeface="B Nazanin" panose="00000400000000000000" pitchFamily="2" charset="-78"/>
              </a:rPr>
              <a:t>الف: خلق</a:t>
            </a:r>
            <a:br>
              <a:rPr lang="fa-IR" sz="2400" b="1" dirty="0" smtClean="0">
                <a:solidFill>
                  <a:schemeClr val="tx1"/>
                </a:solidFill>
                <a:cs typeface="B Nazanin" panose="00000400000000000000" pitchFamily="2" charset="-78"/>
              </a:rPr>
            </a:br>
            <a:r>
              <a:rPr lang="fa-IR" sz="2400" b="1" dirty="0" smtClean="0">
                <a:solidFill>
                  <a:schemeClr val="tx1"/>
                </a:solidFill>
                <a:cs typeface="B Nazanin" panose="00000400000000000000" pitchFamily="2" charset="-78"/>
              </a:rPr>
              <a:t>ب: مردمک</a:t>
            </a:r>
            <a:r>
              <a:rPr lang="fa-IR" sz="2400" b="1" dirty="0">
                <a:solidFill>
                  <a:schemeClr val="tx1"/>
                </a:solidFill>
                <a:cs typeface="B Nazanin" panose="00000400000000000000" pitchFamily="2" charset="-78"/>
              </a:rPr>
              <a:t/>
            </a:r>
            <a:br>
              <a:rPr lang="fa-IR" sz="2400" b="1" dirty="0">
                <a:solidFill>
                  <a:schemeClr val="tx1"/>
                </a:solidFill>
                <a:cs typeface="B Nazanin" panose="00000400000000000000" pitchFamily="2" charset="-78"/>
              </a:rPr>
            </a:br>
            <a:endParaRPr lang="fa-IR" sz="2400" b="1" dirty="0">
              <a:solidFill>
                <a:schemeClr val="tx1"/>
              </a:solidFill>
              <a:cs typeface="B Nazanin" panose="00000400000000000000" pitchFamily="2" charset="-78"/>
            </a:endParaRPr>
          </a:p>
        </p:txBody>
      </p:sp>
      <p:sp>
        <p:nvSpPr>
          <p:cNvPr id="3" name="5-Point Star 2"/>
          <p:cNvSpPr/>
          <p:nvPr/>
        </p:nvSpPr>
        <p:spPr>
          <a:xfrm>
            <a:off x="9207499" y="2622550"/>
            <a:ext cx="245534" cy="241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accent4">
                  <a:lumMod val="75000"/>
                </a:schemeClr>
              </a:solidFill>
            </a:endParaRPr>
          </a:p>
        </p:txBody>
      </p:sp>
      <p:sp>
        <p:nvSpPr>
          <p:cNvPr id="4" name="5-Point Star 3"/>
          <p:cNvSpPr/>
          <p:nvPr/>
        </p:nvSpPr>
        <p:spPr>
          <a:xfrm>
            <a:off x="9207499" y="4724397"/>
            <a:ext cx="264376" cy="16849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556226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248</TotalTime>
  <Words>42</Words>
  <Application>Microsoft Office PowerPoint</Application>
  <PresentationFormat>Widescreen</PresentationFormat>
  <Paragraphs>15</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 Nazanin</vt:lpstr>
      <vt:lpstr>Tahoma</vt:lpstr>
      <vt:lpstr>Trebuchet MS</vt:lpstr>
      <vt:lpstr>Wingdings 3</vt:lpstr>
      <vt:lpstr>ذ</vt:lpstr>
      <vt:lpstr>Facet</vt:lpstr>
      <vt:lpstr>  به نام خداوند جان و خرد  جزوه درس : زبان فارسی  مدرس :علی ریسانی نژاد  ترم دوم 99-98</vt:lpstr>
      <vt:lpstr>بخش آرایه های ادبی</vt:lpstr>
      <vt:lpstr>آرایه اغراق:  تعریف: ادّعای وجود صفتی در کسی یا چیزی به اندازه ای که کسب آن صفت در آن کس یا چیز تا آن حد، محال باشد. به عبارت دیگر، بزرگ جلوه دادن چیزهای کوچک  و یا بسیارکوچک جلوه دادن چیزهای بزرگ   اغراق، یکی از اسباب زیبایی و خیال انگیز شدن شعر و نثر است.  اغراق، ذهن خواننده را به تکاپو وا می دارد و این تلاش ذهنی باعث التذاذ ادبی می شود.</vt:lpstr>
      <vt:lpstr>نمونه 1- اگر چه نقش بر دیوارم به ظاهر از گران خوابی                     اگر رنگ از رخ گل می پرد بیدار می گردم                                                                                                                                                                      (صائب)   شاعر در این بیت، هوشیاری بیش از اندازۀ خود را نشان می دهد ؛ یعنی خواب من آن قدر سبک است که رنگ گل تغییر کند،بیدار می شوم. ( رنگ گل تغییر کردن اصلا صدایی ندارد که کسی را ازخواب بیدار کند)  2-  شیر در بادیۀ عشق تو روباه شود                               آه  از این راه که در وی خطری نیست که نیست                                                                                                                                                              (حافظ)                                                                                                                                                                                    شیر با این عظمت ،در این جا حقیر شده است. (کوچک نمایی)   3- یک ره ز لب دجله منزل به مداین کن                                          وز دیده دوم دجله بر خاک مداین ران                                                                                                                                                     (خاقانی) زیاده روی در اشک با دیدن ویرانه های کاخ ساسانیان  4- که گفتت برو دست رستم ببند                                                     نبندد مرا دست چرخ بلند                                                                                                                                  (شاهنامه)  زیاده روی در قدرت و غرور</vt:lpstr>
      <vt:lpstr>ایهام:  آوردن واژه ای است با حداقل دومعنی که یکی نزدیک به ذهن و دیگری دور از ذهن باشد.  مقصود شاعر به طور معمول، معنی دور و گاه هردو معنی است. ایهام، نوعی بازی ذهن است تا خواننده یا شنونده به یک معنی دل ببندد که گاه درست نیست بلکه دیگری درست است.  در این آرایه، واژه یا عبارت به گونه ای است که ذهن بر سر دوراهی قرار می گیرد و نمی توان در یک لحظه، یکی از دو معنی را انتخاب کند. این انتخاب کار آسانی نیست و این حالت روانی، بیشترین لذّت ادبی را در خواننده ایجاد می کند.  زمانی می توانیم آرایۀ ایهام را دریابیم که به معانی مختلف واژه ها و عبارتها آگاه باشیم.</vt:lpstr>
      <vt:lpstr> نمونه: 1- صائب ، مدد خلق نمودیم به همّت                           در ظاهر اگر مالک دینار نبودیم                                                                                                                          (صائب)  مالک دینار الف: نام عارف مشهور قرن دوم ب: صاحب سکّه و طلا  2- میان گریه می خندم که چون شمع اندرین مجلس        زبان آتشینم هست ولیکن در نمی گیرد                                                                                                                                                (حافظ) در نمی گیرد الف: اثر نمی کند ب: نمی سوزد  3گو شمع میارید در این جمع که امشب                                     در مجلس ما ماه رخ دوست تمام است                                                                                                                                                  (حافظ)    تمام الف: ماه تمام یا بدر ب: بسنده ج: در مجلس ما، فقط چهرۀ او حاضر است یا تنها اوست و تمام</vt:lpstr>
      <vt:lpstr>ایهام تناسب   تعریف: آوردن یک واژه با حداقل دو معنی که یک معنی آن مدّ نظر و پذیرفتنی است و معنی دیگر نیز با بعضی از اجزای کلام تناسب دارد.  ایهام تناسب، با درگیری ذهن بر سر انتخاب یک معنی سبب لذّت ادبی می شود. </vt:lpstr>
      <vt:lpstr>نمونه هایی از ایهام تناسب     ماهم این هفته برون رفت و به چشمم سالی است     حال هجران تو چه دانی که چه مشکل حالی است                                                                                                                                                          (حافظ) ماه: استعاره از معشوق شاعر که همین معنی مدّ نظر است. ماه، یک معنی دیگر نیز دارد و آن یک قسمت از دوازده قسمت سال است که سی روز می باشد و در این معنی با هفته و سال که در همین مصراع به کار رفته است، تناسب دارد.      </vt:lpstr>
      <vt:lpstr>تفاوت ایهام و ایهام تناسب در ایهام، گاه هر دو معنی پذیرفتنی است؛ امّا در ایهام تناسب، تنها یک معنی به کار می آید و معنی دوم با واژه های دیگر، آرایۀ مراعات نظیر می سازد.   نمونه: دی می شد و گفتم صنما عهد به جای آر                           گفتا: غلطی خواجه، در این عهد وفا نیست                                                                                                                                                 (حافظ) عهد الف: پیمان  ب: روزگار  مردم چشمم به خون آغشته شد                                در کجا این ظلم بر انسان کنند                                                                                                                        (حافظ) مردم  الف: خلق ب: مردمک </vt:lpstr>
      <vt:lpstr>نکته در تشخیص ایهام و ایهام تناسب  1- یافتن کلمات دو معنایی 2- اگر هر دو معنی پذیرفتنی بود، ایهام است حتّی اگر واژۀ دو معنایی با برخی از واژه ها آرایۀ مراعات نظیر یا رابطۀ تناسب داشته باشد.  بی مهر رخت روز مرا نور نمانده است                             وز عمر مرا جز شب دیجور نمانده است                                                                                                                        (حافظ) مهر الف: خورشید ب: محبّت  هندو به پیش خال تو باشد به چاکری       مهر رخ تو راست مه و زهره مشتری   مشتری؛ به معنی خریدار است که در این بیت همین معنی مدّ نظر است.   واژۀ مشتری با واژه های ماه، زهره و مهر تناسب دارد و خود نیز نام یکی از سیّارات است.  </vt:lpstr>
      <vt:lpstr>زبان شناسی و انواع ادبی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واژه های معادل </vt:lpstr>
      <vt:lpstr>PowerPoint Presentation</vt:lpstr>
      <vt:lpstr>PowerPoint Presentation</vt:lpstr>
      <vt:lpstr>PowerPoint Presentation</vt:lpstr>
      <vt:lpstr>معنی واژه ها</vt:lpstr>
      <vt:lpstr>PowerPoint Presentation</vt:lpstr>
      <vt:lpstr>PowerPoint Presentation</vt:lpstr>
      <vt:lpstr>PowerPoint Presentation</vt:lpstr>
      <vt:lpstr>                روزی که قرار بشود، بشر در کوپۀ درجه یک سفر کند و ادبیات؛ یعنی کتاب در واگن بار، کار دنیا به سر آمده!   ( صد سال تنهایی؛ گابریل گارسیا مارکز)     باآرزوی بهترینها برای شما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ایهام:  آورذن واژهای است با حداقل دومعنی که یکی نزدیک به ذهن و دیگری دور از ذهن باشد.  مقصود شاهر به طور معمول معنی دور و گاه هردو معنی است. ایهام، نوعی بازی ذهن است تا خواننده یا شنونده به یک معنی دل ببندد که گاه درست نیست بلکه دیگری درست است.  در این آرایه، واژه یا عبارت</dc:title>
  <dc:creator>safa  computer</dc:creator>
  <cp:lastModifiedBy>EducationGroup</cp:lastModifiedBy>
  <cp:revision>33</cp:revision>
  <dcterms:created xsi:type="dcterms:W3CDTF">2020-03-02T16:07:59Z</dcterms:created>
  <dcterms:modified xsi:type="dcterms:W3CDTF">2020-03-17T19:29:01Z</dcterms:modified>
</cp:coreProperties>
</file>